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6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10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11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0" r:id="rId3"/>
    <p:sldId id="278" r:id="rId4"/>
    <p:sldId id="279" r:id="rId5"/>
    <p:sldId id="280" r:id="rId6"/>
    <p:sldId id="277" r:id="rId7"/>
    <p:sldId id="282" r:id="rId8"/>
    <p:sldId id="283" r:id="rId9"/>
    <p:sldId id="284" r:id="rId10"/>
    <p:sldId id="289" r:id="rId11"/>
    <p:sldId id="287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301" r:id="rId20"/>
    <p:sldId id="302" r:id="rId21"/>
    <p:sldId id="303" r:id="rId22"/>
    <p:sldId id="304" r:id="rId23"/>
    <p:sldId id="305" r:id="rId24"/>
    <p:sldId id="308" r:id="rId25"/>
    <p:sldId id="309" r:id="rId26"/>
    <p:sldId id="315" r:id="rId27"/>
    <p:sldId id="310" r:id="rId28"/>
    <p:sldId id="311" r:id="rId29"/>
    <p:sldId id="312" r:id="rId30"/>
    <p:sldId id="313" r:id="rId31"/>
    <p:sldId id="31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534B613-776B-43F0-845D-2BF62E7C66ED}">
          <p14:sldIdLst>
            <p14:sldId id="269"/>
          </p14:sldIdLst>
        </p14:section>
        <p14:section name="Problem" id="{6B703275-C7F4-4B79-A7AF-79D84FEE3BE2}">
          <p14:sldIdLst>
            <p14:sldId id="270"/>
            <p14:sldId id="278"/>
            <p14:sldId id="279"/>
            <p14:sldId id="280"/>
            <p14:sldId id="277"/>
          </p14:sldIdLst>
        </p14:section>
        <p14:section name="Solution" id="{9013DEFE-A1F5-4F44-88CA-432C6A1BC54D}">
          <p14:sldIdLst>
            <p14:sldId id="282"/>
            <p14:sldId id="283"/>
          </p14:sldIdLst>
        </p14:section>
        <p14:section name="Web Demo" id="{36DC5673-E2E1-4B29-A2FA-4821D4D73457}">
          <p14:sldIdLst>
            <p14:sldId id="284"/>
            <p14:sldId id="289"/>
            <p14:sldId id="287"/>
            <p14:sldId id="291"/>
            <p14:sldId id="292"/>
          </p14:sldIdLst>
        </p14:section>
        <p14:section name="Business Model" id="{F5226D5C-8A2B-4D36-8B70-3CFCE299F3FE}">
          <p14:sldIdLst>
            <p14:sldId id="293"/>
          </p14:sldIdLst>
        </p14:section>
        <p14:section name="Promo &amp; Growth" id="{775D7998-57F3-4EE9-80D7-D1E22F128E9C}">
          <p14:sldIdLst>
            <p14:sldId id="294"/>
          </p14:sldIdLst>
        </p14:section>
        <p14:section name="Structure and SWOT" id="{85B23FBD-5B66-426C-AB83-8708BD57ABF5}">
          <p14:sldIdLst>
            <p14:sldId id="295"/>
            <p14:sldId id="296"/>
          </p14:sldIdLst>
        </p14:section>
        <p14:section name="Finance" id="{7624662B-2929-4CD5-BF48-DCAADA429560}">
          <p14:sldIdLst>
            <p14:sldId id="297"/>
            <p14:sldId id="301"/>
            <p14:sldId id="302"/>
            <p14:sldId id="303"/>
            <p14:sldId id="304"/>
            <p14:sldId id="305"/>
          </p14:sldIdLst>
        </p14:section>
        <p14:section name="Conclusion" id="{653D8B4A-BA94-4B64-AC76-2C780B8F5161}">
          <p14:sldIdLst>
            <p14:sldId id="308"/>
          </p14:sldIdLst>
        </p14:section>
        <p14:section name="Auxiliary" id="{BE510FBD-6107-4960-B384-355D269E9693}">
          <p14:sldIdLst>
            <p14:sldId id="309"/>
            <p14:sldId id="315"/>
            <p14:sldId id="310"/>
            <p14:sldId id="311"/>
            <p14:sldId id="312"/>
            <p14:sldId id="313"/>
            <p14:sldId id="3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CB44"/>
    <a:srgbClr val="7ACC43"/>
    <a:srgbClr val="437422"/>
    <a:srgbClr val="599C2C"/>
    <a:srgbClr val="9BD971"/>
    <a:srgbClr val="C2E7A7"/>
    <a:srgbClr val="305418"/>
    <a:srgbClr val="6CBD35"/>
    <a:srgbClr val="DFF2D2"/>
    <a:srgbClr val="3C68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4" d="100"/>
          <a:sy n="84" d="100"/>
        </p:scale>
        <p:origin x="48" y="1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ivek\Dropbox\Teen%20Gurus%20DECA\State\Plan\Financials%202.0.xlsx" TargetMode="Externa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7ACB4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9BD97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C2E7A7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DFF2D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43742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rgbClr val="599C2C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4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PT Sans Narrow" panose="020B0506020203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6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PT Sans Narrow" panose="020B0506020203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PT Sans Narrow" panose="020B0506020203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PT Sans Narrow" panose="020B0506020203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PT Sans Narrow" panose="020B0506020203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PT Sans Narrow" panose="020B0506020203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T Sans Narrow" panose="020B0506020203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Referral Programs</c:v>
                </c:pt>
                <c:pt idx="1">
                  <c:v>Promotional Material</c:v>
                </c:pt>
                <c:pt idx="2">
                  <c:v>Event Expenses</c:v>
                </c:pt>
                <c:pt idx="3">
                  <c:v>Promotional Merchandise</c:v>
                </c:pt>
                <c:pt idx="4">
                  <c:v>Advertisements in Schools</c:v>
                </c:pt>
                <c:pt idx="5">
                  <c:v>Other Advertisements/Promotion</c:v>
                </c:pt>
              </c:strCache>
            </c:strRef>
          </c:cat>
          <c:val>
            <c:numRef>
              <c:f>Sheet1!$B$2:$B$7</c:f>
              <c:numCache>
                <c:formatCode>"$"#,##0_);[Red]\("$"#,##0\)</c:formatCode>
                <c:ptCount val="6"/>
                <c:pt idx="0">
                  <c:v>10000</c:v>
                </c:pt>
                <c:pt idx="1">
                  <c:v>2750</c:v>
                </c:pt>
                <c:pt idx="2">
                  <c:v>1500</c:v>
                </c:pt>
                <c:pt idx="3">
                  <c:v>2500</c:v>
                </c:pt>
                <c:pt idx="4">
                  <c:v>3000</c:v>
                </c:pt>
                <c:pt idx="5">
                  <c:v>2500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1535182024876696"/>
          <c:w val="0.89219129819843557"/>
          <c:h val="0.1701282630749753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PT Sans Narrow" panose="020B0506020203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PT Sans Narrow" panose="020B0506020203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Ownership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6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6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6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T Sans Narrow" panose="020B0506020203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Sheet1!$A$2:$A$6</c:f>
              <c:strCache>
                <c:ptCount val="5"/>
                <c:pt idx="0">
                  <c:v>CEO</c:v>
                </c:pt>
                <c:pt idx="1">
                  <c:v>CMO</c:v>
                </c:pt>
                <c:pt idx="2">
                  <c:v>Key employees</c:v>
                </c:pt>
                <c:pt idx="3">
                  <c:v>Investors</c:v>
                </c:pt>
                <c:pt idx="4">
                  <c:v>Board of Advisors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23</c:v>
                </c:pt>
                <c:pt idx="1">
                  <c:v>23</c:v>
                </c:pt>
                <c:pt idx="2">
                  <c:v>15</c:v>
                </c:pt>
                <c:pt idx="3">
                  <c:v>38</c:v>
                </c:pt>
                <c:pt idx="4">
                  <c:v>1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PT Sans Narrow" panose="020B0506020203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2400">
          <a:latin typeface="PT Sans Narrow" panose="020B0506020203020204" pitchFamily="34" charset="0"/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 cap="rnd" cmpd="sng" algn="ctr">
              <a:noFill/>
              <a:prstDash val="solid"/>
              <a:round/>
            </a:ln>
            <a:effectLst/>
          </c:spPr>
          <c:marker>
            <c:spPr>
              <a:solidFill>
                <a:schemeClr val="accent6"/>
              </a:solidFill>
              <a:ln w="6350" cap="flat" cmpd="sng" algn="ctr">
                <a:solidFill>
                  <a:schemeClr val="accent6"/>
                </a:solidFill>
                <a:prstDash val="solid"/>
                <a:round/>
              </a:ln>
              <a:effectLst/>
            </c:spPr>
          </c:marker>
          <c:trendline>
            <c:spPr>
              <a:ln w="6350" cap="rnd" cmpd="sng" algn="ctr">
                <a:solidFill>
                  <a:srgbClr val="C00000"/>
                </a:solidFill>
                <a:prstDash val="solid"/>
                <a:round/>
              </a:ln>
              <a:effectLst/>
            </c:spPr>
            <c:trendlineType val="power"/>
            <c:dispRSqr val="0"/>
            <c:dispEq val="0"/>
          </c:trendline>
          <c:xVal>
            <c:numRef>
              <c:f>SVCDC!$A$67:$D$67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5</c:v>
                </c:pt>
                <c:pt idx="3">
                  <c:v>10</c:v>
                </c:pt>
              </c:numCache>
            </c:numRef>
          </c:xVal>
          <c:yVal>
            <c:numRef>
              <c:f>'State CDC'!$A$59:$D$59</c:f>
              <c:numCache>
                <c:formatCode>General</c:formatCode>
                <c:ptCount val="4"/>
                <c:pt idx="0">
                  <c:v>50</c:v>
                </c:pt>
                <c:pt idx="1">
                  <c:v>150</c:v>
                </c:pt>
                <c:pt idx="2">
                  <c:v>575</c:v>
                </c:pt>
                <c:pt idx="3">
                  <c:v>2700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59929128"/>
        <c:axId val="259927560"/>
      </c:scatterChart>
      <c:valAx>
        <c:axId val="2599291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PT Sans Narrow" panose="020B0506020203020204" pitchFamily="34" charset="0"/>
                <a:ea typeface="+mn-ea"/>
                <a:cs typeface="+mn-cs"/>
              </a:defRPr>
            </a:pPr>
            <a:endParaRPr lang="en-US"/>
          </a:p>
        </c:txPr>
        <c:crossAx val="259927560"/>
        <c:crosses val="autoZero"/>
        <c:crossBetween val="midCat"/>
      </c:valAx>
      <c:valAx>
        <c:axId val="259927560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PT Sans Narrow" panose="020B0506020203020204" pitchFamily="34" charset="0"/>
                <a:ea typeface="+mn-ea"/>
                <a:cs typeface="+mn-cs"/>
              </a:defRPr>
            </a:pPr>
            <a:endParaRPr lang="en-US"/>
          </a:p>
        </c:txPr>
        <c:crossAx val="2599291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600">
          <a:latin typeface="PT Sans Narrow" panose="020B0506020203020204" pitchFamily="34" charset="0"/>
        </a:defRPr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C2E7A7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9BD97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7ACB4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599C2C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43742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4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PT Sans Narrow" panose="020B0506020203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PT Sans Narrow" panose="020B0506020203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PT Sans Narrow" panose="020B0506020203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"/>
              <c:layout>
                <c:manualLayout>
                  <c:x val="2.9040190288713835E-2"/>
                  <c:y val="8.0443667595543125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1.7620160761154857E-2"/>
                  <c:y val="0.10140187679234007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PT Sans Narrow" panose="020B0506020203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T Sans Narrow" panose="020B0506020203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Employees</c:v>
                </c:pt>
                <c:pt idx="1">
                  <c:v>Promotion</c:v>
                </c:pt>
                <c:pt idx="2">
                  <c:v>Accounting and Legal</c:v>
                </c:pt>
                <c:pt idx="3">
                  <c:v>Miscellaneous/Other</c:v>
                </c:pt>
                <c:pt idx="4">
                  <c:v>Insurance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153660</c:v>
                </c:pt>
                <c:pt idx="1">
                  <c:v>22250</c:v>
                </c:pt>
                <c:pt idx="2">
                  <c:v>27000</c:v>
                </c:pt>
                <c:pt idx="3">
                  <c:v>6000</c:v>
                </c:pt>
                <c:pt idx="4">
                  <c:v>12000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PT Sans Narrow" panose="020B0506020203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Year </a:t>
            </a:r>
            <a:r>
              <a:rPr lang="en-US" dirty="0" smtClean="0"/>
              <a:t>One</a:t>
            </a:r>
            <a:endParaRPr lang="en-US" dirty="0"/>
          </a:p>
        </c:rich>
      </c:tx>
      <c:layout>
        <c:manualLayout>
          <c:xMode val="edge"/>
          <c:yMode val="edge"/>
          <c:x val="2.5406277340332493E-2"/>
          <c:y val="1.7621145374449341E-2"/>
        </c:manualLayout>
      </c:layout>
      <c:overlay val="1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Revenue</c:v>
                </c:pt>
              </c:strCache>
            </c:strRef>
          </c:tx>
          <c:spPr>
            <a:ln w="38100">
              <a:solidFill>
                <a:srgbClr val="00CCFF"/>
              </a:solidFill>
            </a:ln>
          </c:spPr>
          <c:marker>
            <c:symbol val="none"/>
          </c:marker>
          <c:cat>
            <c:strRef>
              <c:f>Sheet1!$A$2:$A$13</c:f>
              <c:strCache>
                <c:ptCount val="12"/>
                <c:pt idx="0">
                  <c:v>Month 1</c:v>
                </c:pt>
                <c:pt idx="1">
                  <c:v>Month 2</c:v>
                </c:pt>
                <c:pt idx="2">
                  <c:v>Month 3</c:v>
                </c:pt>
                <c:pt idx="3">
                  <c:v>Month 4</c:v>
                </c:pt>
                <c:pt idx="4">
                  <c:v>Month 5</c:v>
                </c:pt>
                <c:pt idx="5">
                  <c:v>Month 6</c:v>
                </c:pt>
                <c:pt idx="6">
                  <c:v>Month 7</c:v>
                </c:pt>
                <c:pt idx="7">
                  <c:v>Month 8</c:v>
                </c:pt>
                <c:pt idx="8">
                  <c:v>Month 9</c:v>
                </c:pt>
                <c:pt idx="9">
                  <c:v>Month 10</c:v>
                </c:pt>
                <c:pt idx="10">
                  <c:v>Month 11</c:v>
                </c:pt>
                <c:pt idx="11">
                  <c:v>Month 12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0</c:v>
                </c:pt>
                <c:pt idx="1">
                  <c:v>768.99306448602215</c:v>
                </c:pt>
                <c:pt idx="2">
                  <c:v>2101.128695961384</c:v>
                </c:pt>
                <c:pt idx="3">
                  <c:v>4287.2201199565716</c:v>
                </c:pt>
                <c:pt idx="4">
                  <c:v>7454.4516878306677</c:v>
                </c:pt>
                <c:pt idx="5">
                  <c:v>11714.021407936239</c:v>
                </c:pt>
                <c:pt idx="6">
                  <c:v>17165.920817080852</c:v>
                </c:pt>
                <c:pt idx="7">
                  <c:v>23901.719281753722</c:v>
                </c:pt>
                <c:pt idx="8">
                  <c:v>32006.356964703406</c:v>
                </c:pt>
                <c:pt idx="9">
                  <c:v>41559.380357575115</c:v>
                </c:pt>
                <c:pt idx="10">
                  <c:v>52635.836617065572</c:v>
                </c:pt>
                <c:pt idx="11">
                  <c:v>65306.945647517103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Expenses</c:v>
                </c:pt>
              </c:strCache>
            </c:strRef>
          </c:tx>
          <c:spPr>
            <a:ln w="38100">
              <a:solidFill>
                <a:srgbClr val="FF0000"/>
              </a:solidFill>
            </a:ln>
          </c:spPr>
          <c:marker>
            <c:symbol val="none"/>
          </c:marker>
          <c:cat>
            <c:strRef>
              <c:f>Sheet1!$A$2:$A$13</c:f>
              <c:strCache>
                <c:ptCount val="12"/>
                <c:pt idx="0">
                  <c:v>Month 1</c:v>
                </c:pt>
                <c:pt idx="1">
                  <c:v>Month 2</c:v>
                </c:pt>
                <c:pt idx="2">
                  <c:v>Month 3</c:v>
                </c:pt>
                <c:pt idx="3">
                  <c:v>Month 4</c:v>
                </c:pt>
                <c:pt idx="4">
                  <c:v>Month 5</c:v>
                </c:pt>
                <c:pt idx="5">
                  <c:v>Month 6</c:v>
                </c:pt>
                <c:pt idx="6">
                  <c:v>Month 7</c:v>
                </c:pt>
                <c:pt idx="7">
                  <c:v>Month 8</c:v>
                </c:pt>
                <c:pt idx="8">
                  <c:v>Month 9</c:v>
                </c:pt>
                <c:pt idx="9">
                  <c:v>Month 10</c:v>
                </c:pt>
                <c:pt idx="10">
                  <c:v>Month 11</c:v>
                </c:pt>
                <c:pt idx="11">
                  <c:v>Month 12</c:v>
                </c:pt>
              </c:strCache>
            </c:strRef>
          </c:cat>
          <c:val>
            <c:numRef>
              <c:f>Sheet1!$C$2:$C$13</c:f>
              <c:numCache>
                <c:formatCode>"$"#,##0.00_);[Red]\("$"#,##0.00\)</c:formatCode>
                <c:ptCount val="12"/>
                <c:pt idx="0">
                  <c:v>10100</c:v>
                </c:pt>
                <c:pt idx="1">
                  <c:v>10429.18</c:v>
                </c:pt>
                <c:pt idx="2">
                  <c:v>15192.11</c:v>
                </c:pt>
                <c:pt idx="3">
                  <c:v>12339.65</c:v>
                </c:pt>
                <c:pt idx="4">
                  <c:v>16636.525000000001</c:v>
                </c:pt>
                <c:pt idx="5">
                  <c:v>16896.525000000001</c:v>
                </c:pt>
                <c:pt idx="6">
                  <c:v>17552.424999999999</c:v>
                </c:pt>
                <c:pt idx="7">
                  <c:v>28815.355</c:v>
                </c:pt>
                <c:pt idx="8">
                  <c:v>26654.535</c:v>
                </c:pt>
                <c:pt idx="9">
                  <c:v>26293.715</c:v>
                </c:pt>
                <c:pt idx="10">
                  <c:v>26682.895</c:v>
                </c:pt>
                <c:pt idx="11">
                  <c:v>37924.46525913963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Profit</c:v>
                </c:pt>
              </c:strCache>
            </c:strRef>
          </c:tx>
          <c:spPr>
            <a:ln w="76200">
              <a:solidFill>
                <a:srgbClr val="7ACB44"/>
              </a:solidFill>
            </a:ln>
          </c:spPr>
          <c:marker>
            <c:symbol val="none"/>
          </c:marker>
          <c:cat>
            <c:strRef>
              <c:f>Sheet1!$A$2:$A$13</c:f>
              <c:strCache>
                <c:ptCount val="12"/>
                <c:pt idx="0">
                  <c:v>Month 1</c:v>
                </c:pt>
                <c:pt idx="1">
                  <c:v>Month 2</c:v>
                </c:pt>
                <c:pt idx="2">
                  <c:v>Month 3</c:v>
                </c:pt>
                <c:pt idx="3">
                  <c:v>Month 4</c:v>
                </c:pt>
                <c:pt idx="4">
                  <c:v>Month 5</c:v>
                </c:pt>
                <c:pt idx="5">
                  <c:v>Month 6</c:v>
                </c:pt>
                <c:pt idx="6">
                  <c:v>Month 7</c:v>
                </c:pt>
                <c:pt idx="7">
                  <c:v>Month 8</c:v>
                </c:pt>
                <c:pt idx="8">
                  <c:v>Month 9</c:v>
                </c:pt>
                <c:pt idx="9">
                  <c:v>Month 10</c:v>
                </c:pt>
                <c:pt idx="10">
                  <c:v>Month 11</c:v>
                </c:pt>
                <c:pt idx="11">
                  <c:v>Month 12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-10100</c:v>
                </c:pt>
                <c:pt idx="1">
                  <c:v>-9660.1869355139788</c:v>
                </c:pt>
                <c:pt idx="2">
                  <c:v>-13090.981304038616</c:v>
                </c:pt>
                <c:pt idx="3">
                  <c:v>-8052.4298800434281</c:v>
                </c:pt>
                <c:pt idx="4">
                  <c:v>-9182.073312169332</c:v>
                </c:pt>
                <c:pt idx="5">
                  <c:v>-5182.5035920637602</c:v>
                </c:pt>
                <c:pt idx="6">
                  <c:v>-386.50418291914752</c:v>
                </c:pt>
                <c:pt idx="7">
                  <c:v>-4913.635718246278</c:v>
                </c:pt>
                <c:pt idx="8">
                  <c:v>5351.8219647034057</c:v>
                </c:pt>
                <c:pt idx="9">
                  <c:v>15265.665357575115</c:v>
                </c:pt>
                <c:pt idx="10">
                  <c:v>25952.941617065571</c:v>
                </c:pt>
                <c:pt idx="11">
                  <c:v>27382.480388377469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39250464"/>
        <c:axId val="339247720"/>
      </c:lineChart>
      <c:catAx>
        <c:axId val="33925046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339247720"/>
        <c:crosses val="autoZero"/>
        <c:auto val="1"/>
        <c:lblAlgn val="ctr"/>
        <c:lblOffset val="100"/>
        <c:noMultiLvlLbl val="0"/>
      </c:catAx>
      <c:valAx>
        <c:axId val="339247720"/>
        <c:scaling>
          <c:orientation val="minMax"/>
        </c:scaling>
        <c:delete val="0"/>
        <c:axPos val="l"/>
        <c:majorGridlines/>
        <c:numFmt formatCode="&quot;$&quot;#,##0_);[Red]\(&quot;$&quot;#,##0\)" sourceLinked="0"/>
        <c:majorTickMark val="out"/>
        <c:minorTickMark val="none"/>
        <c:tickLblPos val="nextTo"/>
        <c:crossAx val="339250464"/>
        <c:crosses val="autoZero"/>
        <c:crossBetween val="between"/>
      </c:valAx>
      <c:spPr>
        <a:noFill/>
        <a:ln w="25400">
          <a:noFill/>
        </a:ln>
      </c:spPr>
    </c:plotArea>
    <c:legend>
      <c:legendPos val="t"/>
      <c:layout/>
      <c:overlay val="0"/>
    </c:legend>
    <c:plotVisOnly val="1"/>
    <c:dispBlanksAs val="gap"/>
    <c:showDLblsOverMax val="0"/>
  </c:chart>
  <c:txPr>
    <a:bodyPr/>
    <a:lstStyle/>
    <a:p>
      <a:pPr>
        <a:defRPr sz="1800">
          <a:latin typeface="PT Sans Narrow" pitchFamily="34" charset="0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Year </a:t>
            </a:r>
            <a:r>
              <a:rPr lang="en-US" dirty="0" smtClean="0"/>
              <a:t>One</a:t>
            </a:r>
            <a:endParaRPr lang="en-US" dirty="0"/>
          </a:p>
        </c:rich>
      </c:tx>
      <c:layout>
        <c:manualLayout>
          <c:xMode val="edge"/>
          <c:yMode val="edge"/>
          <c:x val="2.5406277340332493E-2"/>
          <c:y val="1.7621145374449341E-2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8.740578053951599E-2"/>
          <c:y val="0.10215024720747116"/>
          <c:w val="0.90057905851194164"/>
          <c:h val="0.8336733199047793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Ending Cash</c:v>
                </c:pt>
              </c:strCache>
            </c:strRef>
          </c:tx>
          <c:spPr>
            <a:ln w="76200">
              <a:solidFill>
                <a:srgbClr val="7ACB44"/>
              </a:solidFill>
            </a:ln>
          </c:spPr>
          <c:marker>
            <c:symbol val="none"/>
          </c:marker>
          <c:cat>
            <c:strRef>
              <c:f>Sheet1!$A$2:$A$13</c:f>
              <c:strCache>
                <c:ptCount val="12"/>
                <c:pt idx="0">
                  <c:v>Month 1</c:v>
                </c:pt>
                <c:pt idx="1">
                  <c:v>Month 2</c:v>
                </c:pt>
                <c:pt idx="2">
                  <c:v>Month 3</c:v>
                </c:pt>
                <c:pt idx="3">
                  <c:v>Month 4</c:v>
                </c:pt>
                <c:pt idx="4">
                  <c:v>Month 5</c:v>
                </c:pt>
                <c:pt idx="5">
                  <c:v>Month 6</c:v>
                </c:pt>
                <c:pt idx="6">
                  <c:v>Month 7</c:v>
                </c:pt>
                <c:pt idx="7">
                  <c:v>Month 8</c:v>
                </c:pt>
                <c:pt idx="8">
                  <c:v>Month 9</c:v>
                </c:pt>
                <c:pt idx="9">
                  <c:v>Month 10</c:v>
                </c:pt>
                <c:pt idx="10">
                  <c:v>Month 11</c:v>
                </c:pt>
                <c:pt idx="11">
                  <c:v>Month 12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54900</c:v>
                </c:pt>
                <c:pt idx="1">
                  <c:v>45239.813064486021</c:v>
                </c:pt>
                <c:pt idx="2">
                  <c:v>32148.831760447403</c:v>
                </c:pt>
                <c:pt idx="3">
                  <c:v>24096.401880403973</c:v>
                </c:pt>
                <c:pt idx="4">
                  <c:v>14914.328568234641</c:v>
                </c:pt>
                <c:pt idx="5">
                  <c:v>9731.8249761708812</c:v>
                </c:pt>
                <c:pt idx="6">
                  <c:v>9345.3207932517344</c:v>
                </c:pt>
                <c:pt idx="7">
                  <c:v>4431.6850750054546</c:v>
                </c:pt>
                <c:pt idx="8">
                  <c:v>9783.5070397088602</c:v>
                </c:pt>
                <c:pt idx="9">
                  <c:v>25049.172397283975</c:v>
                </c:pt>
                <c:pt idx="10">
                  <c:v>51002.11401434955</c:v>
                </c:pt>
                <c:pt idx="11">
                  <c:v>78384.594402727031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39250856"/>
        <c:axId val="340652576"/>
      </c:lineChart>
      <c:catAx>
        <c:axId val="3392508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340652576"/>
        <c:crosses val="autoZero"/>
        <c:auto val="1"/>
        <c:lblAlgn val="ctr"/>
        <c:lblOffset val="100"/>
        <c:noMultiLvlLbl val="0"/>
      </c:catAx>
      <c:valAx>
        <c:axId val="340652576"/>
        <c:scaling>
          <c:orientation val="minMax"/>
        </c:scaling>
        <c:delete val="0"/>
        <c:axPos val="l"/>
        <c:majorGridlines/>
        <c:numFmt formatCode="&quot;$&quot;#,##0_);[Red]\(&quot;$&quot;#,##0\)" sourceLinked="0"/>
        <c:majorTickMark val="out"/>
        <c:minorTickMark val="none"/>
        <c:tickLblPos val="nextTo"/>
        <c:crossAx val="339250856"/>
        <c:crosses val="autoZero"/>
        <c:crossBetween val="between"/>
      </c:valAx>
    </c:plotArea>
    <c:legend>
      <c:legendPos val="t"/>
      <c:layout/>
      <c:overlay val="0"/>
    </c:legend>
    <c:plotVisOnly val="1"/>
    <c:dispBlanksAs val="gap"/>
    <c:showDLblsOverMax val="0"/>
  </c:chart>
  <c:txPr>
    <a:bodyPr/>
    <a:lstStyle/>
    <a:p>
      <a:pPr>
        <a:defRPr sz="1800">
          <a:latin typeface="PT Sans Narrow" pitchFamily="34" charset="0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Revenue</c:v>
                </c:pt>
              </c:strCache>
            </c:strRef>
          </c:tx>
          <c:spPr>
            <a:solidFill>
              <a:srgbClr val="00B0F0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</c:strCache>
            </c:strRef>
          </c:cat>
          <c:val>
            <c:numRef>
              <c:f>Sheet1!$B$2:$B$4</c:f>
              <c:numCache>
                <c:formatCode>_("$"* #,##0_);_("$"* \(#,##0\);_("$"* "-"??_);_(@_)</c:formatCode>
                <c:ptCount val="3"/>
                <c:pt idx="0">
                  <c:v>258901.97466186664</c:v>
                </c:pt>
                <c:pt idx="1">
                  <c:v>2437852.1263341662</c:v>
                </c:pt>
                <c:pt idx="2">
                  <c:v>8100388.8485504147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Costs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</c:strCache>
            </c:strRef>
          </c:cat>
          <c:val>
            <c:numRef>
              <c:f>Sheet1!$C$2:$C$4</c:f>
              <c:numCache>
                <c:formatCode>_("$"* #,##0_);_("$"* \(#,##0\);_("$"* "-"??_);_(@_)</c:formatCode>
                <c:ptCount val="3"/>
                <c:pt idx="0">
                  <c:v>245517.38025913964</c:v>
                </c:pt>
                <c:pt idx="1">
                  <c:v>1452690.8693766741</c:v>
                </c:pt>
                <c:pt idx="2">
                  <c:v>3417919.7133526136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Profit</c:v>
                </c:pt>
              </c:strCache>
            </c:strRef>
          </c:tx>
          <c:spPr>
            <a:solidFill>
              <a:srgbClr val="7ACB44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</c:strCache>
            </c:strRef>
          </c:cat>
          <c:val>
            <c:numRef>
              <c:f>Sheet1!$D$2:$D$4</c:f>
              <c:numCache>
                <c:formatCode>_("$"* #,##0_);_("$"* \(#,##0\);_("$"* "-"??_);_(@_)</c:formatCode>
                <c:ptCount val="3"/>
                <c:pt idx="0">
                  <c:v>13384.594402727023</c:v>
                </c:pt>
                <c:pt idx="1">
                  <c:v>985161.25695749198</c:v>
                </c:pt>
                <c:pt idx="2">
                  <c:v>4682469.1351978015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40651400"/>
        <c:axId val="340655320"/>
      </c:barChart>
      <c:catAx>
        <c:axId val="34065140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>
                <a:latin typeface="PT Sans Narrow" panose="020B0506020203020204" pitchFamily="34" charset="0"/>
              </a:defRPr>
            </a:pPr>
            <a:endParaRPr lang="en-US"/>
          </a:p>
        </c:txPr>
        <c:crossAx val="340655320"/>
        <c:crosses val="autoZero"/>
        <c:auto val="1"/>
        <c:lblAlgn val="ctr"/>
        <c:lblOffset val="100"/>
        <c:noMultiLvlLbl val="0"/>
      </c:catAx>
      <c:valAx>
        <c:axId val="340655320"/>
        <c:scaling>
          <c:orientation val="minMax"/>
        </c:scaling>
        <c:delete val="0"/>
        <c:axPos val="l"/>
        <c:majorGridlines/>
        <c:numFmt formatCode="&quot;$&quot;#,##0_);[Red]\(&quot;$&quot;#,##0\)" sourceLinked="0"/>
        <c:majorTickMark val="none"/>
        <c:minorTickMark val="none"/>
        <c:tickLblPos val="nextTo"/>
        <c:txPr>
          <a:bodyPr/>
          <a:lstStyle/>
          <a:p>
            <a:pPr>
              <a:defRPr>
                <a:latin typeface="PT Sans Narrow" panose="020B0506020203020204" pitchFamily="34" charset="0"/>
              </a:defRPr>
            </a:pPr>
            <a:endParaRPr lang="en-US"/>
          </a:p>
        </c:txPr>
        <c:crossAx val="340651400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>
              <a:latin typeface="PT Sans Narrow" panose="020B0506020203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ACB44"/>
            </a:solidFill>
          </c:spPr>
          <c:dPt>
            <c:idx val="0"/>
            <c:bubble3D val="0"/>
            <c:spPr>
              <a:solidFill>
                <a:srgbClr val="7ACB4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44.555500000000002</c:v>
                </c:pt>
                <c:pt idx="1">
                  <c:v>55.555500000000002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2400">
                <a:solidFill>
                  <a:srgbClr val="7ACC43"/>
                </a:solidFill>
              </a:defRPr>
            </a:pPr>
            <a:r>
              <a:rPr lang="en-US" sz="2400" dirty="0">
                <a:solidFill>
                  <a:srgbClr val="7ACC43"/>
                </a:solidFill>
                <a:latin typeface="PT Sans Narrow" panose="020B0506020203020204" pitchFamily="34" charset="0"/>
              </a:rPr>
              <a:t>Teens That Have a Job</a:t>
            </a:r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Teens That Have a Job</c:v>
                </c:pt>
              </c:strCache>
            </c:strRef>
          </c:tx>
          <c:spPr>
            <a:solidFill>
              <a:srgbClr val="7ACB44"/>
            </a:solidFill>
          </c:spPr>
          <c:dPt>
            <c:idx val="0"/>
            <c:bubble3D val="0"/>
          </c:dPt>
          <c:dPt>
            <c:idx val="1"/>
            <c:bubble3D val="0"/>
            <c:spPr>
              <a:solidFill>
                <a:srgbClr val="C00000"/>
              </a:solidFill>
            </c:spPr>
          </c:dPt>
          <c:dLbls>
            <c:dLbl>
              <c:idx val="0"/>
              <c:layout>
                <c:manualLayout>
                  <c:x val="-9.534672040915107E-2"/>
                  <c:y val="0.2028950860006895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2400">
                      <a:solidFill>
                        <a:schemeClr val="bg1"/>
                      </a:solidFill>
                      <a:latin typeface="PT Sans Narrow" panose="020B0506020203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7.3327864849930771E-2"/>
                  <c:y val="-0.1517816584630286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4000">
                      <a:solidFill>
                        <a:schemeClr val="bg1"/>
                      </a:solidFill>
                      <a:latin typeface="PT Sans Narrow" panose="020B0506020203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3200">
                    <a:solidFill>
                      <a:schemeClr val="bg1"/>
                    </a:solidFill>
                    <a:latin typeface="PT Sans Narrow" panose="020B050602020302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58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spPr>
    <a:noFill/>
    <a:ln>
      <a:noFill/>
    </a:ln>
  </c:sp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2400">
                <a:solidFill>
                  <a:srgbClr val="7ACB44"/>
                </a:solidFill>
                <a:latin typeface="PT Sans Narrow" panose="020B0506020203020204" pitchFamily="34" charset="0"/>
              </a:defRPr>
            </a:pPr>
            <a:r>
              <a:rPr lang="en-US" sz="2400" dirty="0">
                <a:solidFill>
                  <a:srgbClr val="7ACB44"/>
                </a:solidFill>
                <a:latin typeface="PT Sans Narrow" panose="020B0506020203020204" pitchFamily="34" charset="0"/>
              </a:rPr>
              <a:t>Teens That Want a Job</a:t>
            </a:r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Teens That Want a Job</c:v>
                </c:pt>
              </c:strCache>
            </c:strRef>
          </c:tx>
          <c:dPt>
            <c:idx val="0"/>
            <c:bubble3D val="0"/>
            <c:spPr>
              <a:solidFill>
                <a:srgbClr val="7ACC43"/>
              </a:solidFill>
            </c:spPr>
          </c:dPt>
          <c:dPt>
            <c:idx val="1"/>
            <c:bubble3D val="0"/>
            <c:spPr>
              <a:solidFill>
                <a:srgbClr val="C00000"/>
              </a:solidFill>
            </c:spPr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3600">
                    <a:solidFill>
                      <a:schemeClr val="bg1"/>
                    </a:solidFill>
                    <a:latin typeface="PT Sans Narrow" panose="020B050602020302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Sheet1!$A$2:$A$3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36</c:v>
                </c:pt>
                <c:pt idx="1">
                  <c:v>27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spPr>
    <a:ln>
      <a:noFill/>
    </a:ln>
  </c:sp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CD4649-A600-4294-9C70-B8B39CD32FF0}" type="doc">
      <dgm:prSet loTypeId="urn:microsoft.com/office/officeart/2005/8/layout/orgChart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074DE63-D268-44D7-B5B6-87366C4E308A}">
      <dgm:prSet phldrT="[Text]"/>
      <dgm:spPr/>
      <dgm:t>
        <a:bodyPr/>
        <a:lstStyle/>
        <a:p>
          <a:pPr algn="ctr"/>
          <a:r>
            <a:rPr lang="en-US" smtClean="0"/>
            <a:t>Paul Law Group</a:t>
          </a:r>
          <a:endParaRPr lang="en-US" dirty="0">
            <a:latin typeface="PT Sans Narrow" pitchFamily="34" charset="0"/>
          </a:endParaRPr>
        </a:p>
      </dgm:t>
    </dgm:pt>
    <dgm:pt modelId="{B0E15DFA-6D42-455C-8E57-EC64E2F210DE}" type="parTrans" cxnId="{47E7624D-5D32-428C-8491-1D23428D5180}">
      <dgm:prSet/>
      <dgm:spPr/>
      <dgm:t>
        <a:bodyPr/>
        <a:lstStyle/>
        <a:p>
          <a:pPr algn="ctr"/>
          <a:endParaRPr lang="en-US">
            <a:latin typeface="PT Sans Narrow" pitchFamily="34" charset="0"/>
          </a:endParaRPr>
        </a:p>
      </dgm:t>
    </dgm:pt>
    <dgm:pt modelId="{39F49509-EE5B-4064-9E72-888238A0F8E8}" type="sibTrans" cxnId="{47E7624D-5D32-428C-8491-1D23428D5180}">
      <dgm:prSet/>
      <dgm:spPr/>
      <dgm:t>
        <a:bodyPr/>
        <a:lstStyle/>
        <a:p>
          <a:pPr algn="ctr"/>
          <a:endParaRPr lang="en-US">
            <a:latin typeface="PT Sans Narrow" pitchFamily="34" charset="0"/>
          </a:endParaRPr>
        </a:p>
      </dgm:t>
    </dgm:pt>
    <dgm:pt modelId="{AEF931A8-CC2D-4AF1-895D-19E4392646D1}">
      <dgm:prSet phldrT="[Text]"/>
      <dgm:spPr/>
      <dgm:t>
        <a:bodyPr/>
        <a:lstStyle/>
        <a:p>
          <a:r>
            <a:rPr lang="en-US" dirty="0"/>
            <a:t>CEO </a:t>
          </a:r>
        </a:p>
        <a:p>
          <a:r>
            <a:rPr lang="en-US" dirty="0"/>
            <a:t>Vivek Raghuram</a:t>
          </a:r>
        </a:p>
      </dgm:t>
    </dgm:pt>
    <dgm:pt modelId="{72E08F0F-F153-402E-8F12-C424190A3363}" type="parTrans" cxnId="{DF7D0D2F-4218-422B-86B1-7186CB333F3C}">
      <dgm:prSet/>
      <dgm:spPr/>
      <dgm:t>
        <a:bodyPr/>
        <a:lstStyle/>
        <a:p>
          <a:endParaRPr lang="en-US"/>
        </a:p>
      </dgm:t>
    </dgm:pt>
    <dgm:pt modelId="{DB9FD851-C0F6-4039-B1AB-D7F704EFABF2}" type="sibTrans" cxnId="{DF7D0D2F-4218-422B-86B1-7186CB333F3C}">
      <dgm:prSet/>
      <dgm:spPr/>
      <dgm:t>
        <a:bodyPr/>
        <a:lstStyle/>
        <a:p>
          <a:endParaRPr lang="en-US"/>
        </a:p>
      </dgm:t>
    </dgm:pt>
    <dgm:pt modelId="{1935A88B-80DC-412A-B3EA-6A92641AA9B6}">
      <dgm:prSet phldrT="[Text]"/>
      <dgm:spPr/>
      <dgm:t>
        <a:bodyPr/>
        <a:lstStyle/>
        <a:p>
          <a:r>
            <a:rPr lang="en-US" dirty="0"/>
            <a:t>VP of Engineering</a:t>
          </a:r>
        </a:p>
        <a:p>
          <a:r>
            <a:rPr lang="en-US" dirty="0"/>
            <a:t>Anirudh Kunaparaju</a:t>
          </a:r>
        </a:p>
      </dgm:t>
    </dgm:pt>
    <dgm:pt modelId="{93034CB0-968D-44F5-A870-843FDDFEB8EC}" type="parTrans" cxnId="{91D76EFF-3443-49BB-A12A-9296F8036130}">
      <dgm:prSet/>
      <dgm:spPr/>
      <dgm:t>
        <a:bodyPr/>
        <a:lstStyle/>
        <a:p>
          <a:endParaRPr lang="en-US"/>
        </a:p>
      </dgm:t>
    </dgm:pt>
    <dgm:pt modelId="{0236E0F9-6BE1-4A03-AB5E-8C72505A6390}" type="sibTrans" cxnId="{91D76EFF-3443-49BB-A12A-9296F8036130}">
      <dgm:prSet/>
      <dgm:spPr/>
      <dgm:t>
        <a:bodyPr/>
        <a:lstStyle/>
        <a:p>
          <a:endParaRPr lang="en-US"/>
        </a:p>
      </dgm:t>
    </dgm:pt>
    <dgm:pt modelId="{CEE8E30F-0889-400D-A54F-55CE098E50D3}">
      <dgm:prSet phldrT="[Text]"/>
      <dgm:spPr/>
      <dgm:t>
        <a:bodyPr/>
        <a:lstStyle/>
        <a:p>
          <a:r>
            <a:rPr lang="en-US"/>
            <a:t>Engineering</a:t>
          </a:r>
        </a:p>
      </dgm:t>
    </dgm:pt>
    <dgm:pt modelId="{5717F213-9D4D-41C0-BF3F-5DB9F25C9DEA}" type="parTrans" cxnId="{2194764B-93BB-4A6E-A62A-91A69F268F1B}">
      <dgm:prSet/>
      <dgm:spPr/>
      <dgm:t>
        <a:bodyPr/>
        <a:lstStyle/>
        <a:p>
          <a:endParaRPr lang="en-US"/>
        </a:p>
      </dgm:t>
    </dgm:pt>
    <dgm:pt modelId="{CC1E662C-CF8F-492E-919C-EBE5F884598C}" type="sibTrans" cxnId="{2194764B-93BB-4A6E-A62A-91A69F268F1B}">
      <dgm:prSet/>
      <dgm:spPr/>
      <dgm:t>
        <a:bodyPr/>
        <a:lstStyle/>
        <a:p>
          <a:endParaRPr lang="en-US"/>
        </a:p>
      </dgm:t>
    </dgm:pt>
    <dgm:pt modelId="{1E54607E-AC56-4163-A615-808DA48CEBC8}">
      <dgm:prSet phldrT="[Text]"/>
      <dgm:spPr/>
      <dgm:t>
        <a:bodyPr/>
        <a:lstStyle/>
        <a:p>
          <a:r>
            <a:rPr lang="en-US" dirty="0"/>
            <a:t>CMO </a:t>
          </a:r>
        </a:p>
        <a:p>
          <a:r>
            <a:rPr lang="en-US" dirty="0"/>
            <a:t>Shailee Samar</a:t>
          </a:r>
        </a:p>
      </dgm:t>
    </dgm:pt>
    <dgm:pt modelId="{18972BA8-3477-4ACC-BFF3-FDD6F1C09798}" type="parTrans" cxnId="{96459800-B2A2-4100-BEA5-3EC1BCDD5EE0}">
      <dgm:prSet/>
      <dgm:spPr/>
      <dgm:t>
        <a:bodyPr/>
        <a:lstStyle/>
        <a:p>
          <a:endParaRPr lang="en-US"/>
        </a:p>
      </dgm:t>
    </dgm:pt>
    <dgm:pt modelId="{550A7C1A-E584-4315-AA60-E71C5570CA84}" type="sibTrans" cxnId="{96459800-B2A2-4100-BEA5-3EC1BCDD5EE0}">
      <dgm:prSet/>
      <dgm:spPr/>
      <dgm:t>
        <a:bodyPr/>
        <a:lstStyle/>
        <a:p>
          <a:endParaRPr lang="en-US"/>
        </a:p>
      </dgm:t>
    </dgm:pt>
    <dgm:pt modelId="{C17FE983-AB32-4616-94B2-ED8094B72FE3}">
      <dgm:prSet phldrT="[Text]"/>
      <dgm:spPr/>
      <dgm:t>
        <a:bodyPr/>
        <a:lstStyle/>
        <a:p>
          <a:r>
            <a:rPr lang="en-US"/>
            <a:t>Marketing Team</a:t>
          </a:r>
        </a:p>
      </dgm:t>
    </dgm:pt>
    <dgm:pt modelId="{A23AF717-4738-4D34-86A0-110154ADAE48}" type="parTrans" cxnId="{2752BE98-951F-48BF-A382-C952797984D1}">
      <dgm:prSet/>
      <dgm:spPr/>
      <dgm:t>
        <a:bodyPr/>
        <a:lstStyle/>
        <a:p>
          <a:endParaRPr lang="en-US"/>
        </a:p>
      </dgm:t>
    </dgm:pt>
    <dgm:pt modelId="{EA7C9603-98C2-4B20-90F6-8FE1EEBD2448}" type="sibTrans" cxnId="{2752BE98-951F-48BF-A382-C952797984D1}">
      <dgm:prSet/>
      <dgm:spPr/>
      <dgm:t>
        <a:bodyPr/>
        <a:lstStyle/>
        <a:p>
          <a:endParaRPr lang="en-US"/>
        </a:p>
      </dgm:t>
    </dgm:pt>
    <dgm:pt modelId="{15A765D5-2E2E-4712-BAE5-5B0B8289AD3B}">
      <dgm:prSet phldrT="[Text]"/>
      <dgm:spPr/>
      <dgm:t>
        <a:bodyPr/>
        <a:lstStyle/>
        <a:p>
          <a:r>
            <a:rPr lang="en-US"/>
            <a:t>Teen Development</a:t>
          </a:r>
        </a:p>
      </dgm:t>
    </dgm:pt>
    <dgm:pt modelId="{DB16D790-28A9-4C0E-8E7C-28209A73A017}" type="parTrans" cxnId="{FFC7B499-DD0A-4818-BF6E-8959548BC013}">
      <dgm:prSet/>
      <dgm:spPr/>
      <dgm:t>
        <a:bodyPr/>
        <a:lstStyle/>
        <a:p>
          <a:endParaRPr lang="en-US"/>
        </a:p>
      </dgm:t>
    </dgm:pt>
    <dgm:pt modelId="{445BF16F-2B69-47C9-B083-F2D9CEC5041F}" type="sibTrans" cxnId="{FFC7B499-DD0A-4818-BF6E-8959548BC013}">
      <dgm:prSet/>
      <dgm:spPr/>
      <dgm:t>
        <a:bodyPr/>
        <a:lstStyle/>
        <a:p>
          <a:endParaRPr lang="en-US"/>
        </a:p>
      </dgm:t>
    </dgm:pt>
    <dgm:pt modelId="{D1C3F4EA-EF43-4D8B-9401-170E9AC98807}" type="pres">
      <dgm:prSet presAssocID="{0ACD4649-A600-4294-9C70-B8B39CD32FF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8E12A3F-E4CC-498F-B0A5-B8600795F3F2}" type="pres">
      <dgm:prSet presAssocID="{1074DE63-D268-44D7-B5B6-87366C4E308A}" presName="hierRoot1" presStyleCnt="0">
        <dgm:presLayoutVars>
          <dgm:hierBranch val="init"/>
        </dgm:presLayoutVars>
      </dgm:prSet>
      <dgm:spPr/>
    </dgm:pt>
    <dgm:pt modelId="{D12B6369-5FA7-40F8-944B-3696211F405F}" type="pres">
      <dgm:prSet presAssocID="{1074DE63-D268-44D7-B5B6-87366C4E308A}" presName="rootComposite1" presStyleCnt="0"/>
      <dgm:spPr/>
    </dgm:pt>
    <dgm:pt modelId="{79964874-5A27-4F4B-AB6C-6841CB2E0DC4}" type="pres">
      <dgm:prSet presAssocID="{1074DE63-D268-44D7-B5B6-87366C4E308A}" presName="rootText1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D5492DB-1C23-49AE-8DAB-03BDBCAACC99}" type="pres">
      <dgm:prSet presAssocID="{1074DE63-D268-44D7-B5B6-87366C4E308A}" presName="rootConnector1" presStyleLbl="node1" presStyleIdx="0" presStyleCnt="0"/>
      <dgm:spPr/>
      <dgm:t>
        <a:bodyPr/>
        <a:lstStyle/>
        <a:p>
          <a:endParaRPr lang="en-US"/>
        </a:p>
      </dgm:t>
    </dgm:pt>
    <dgm:pt modelId="{89C56A6E-C9CF-4583-9ED6-74C49E7496FF}" type="pres">
      <dgm:prSet presAssocID="{1074DE63-D268-44D7-B5B6-87366C4E308A}" presName="hierChild2" presStyleCnt="0"/>
      <dgm:spPr/>
    </dgm:pt>
    <dgm:pt modelId="{349EEA18-0CB9-4EAB-A4EF-E8ABCD349EEF}" type="pres">
      <dgm:prSet presAssocID="{1074DE63-D268-44D7-B5B6-87366C4E308A}" presName="hierChild3" presStyleCnt="0"/>
      <dgm:spPr/>
    </dgm:pt>
    <dgm:pt modelId="{C09D73F1-7890-44BF-9907-31F99DBEFDC3}" type="pres">
      <dgm:prSet presAssocID="{AEF931A8-CC2D-4AF1-895D-19E4392646D1}" presName="hierRoot1" presStyleCnt="0">
        <dgm:presLayoutVars>
          <dgm:hierBranch val="init"/>
        </dgm:presLayoutVars>
      </dgm:prSet>
      <dgm:spPr/>
    </dgm:pt>
    <dgm:pt modelId="{B0FC3874-F654-4A2C-A37A-0B7170B28FFC}" type="pres">
      <dgm:prSet presAssocID="{AEF931A8-CC2D-4AF1-895D-19E4392646D1}" presName="rootComposite1" presStyleCnt="0"/>
      <dgm:spPr/>
    </dgm:pt>
    <dgm:pt modelId="{F99B28B0-E626-4653-8C8B-9ECB41E7703A}" type="pres">
      <dgm:prSet presAssocID="{AEF931A8-CC2D-4AF1-895D-19E4392646D1}" presName="rootText1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41E7F70-9139-462C-BA56-40C9103C5462}" type="pres">
      <dgm:prSet presAssocID="{AEF931A8-CC2D-4AF1-895D-19E4392646D1}" presName="rootConnector1" presStyleLbl="node1" presStyleIdx="0" presStyleCnt="0"/>
      <dgm:spPr/>
      <dgm:t>
        <a:bodyPr/>
        <a:lstStyle/>
        <a:p>
          <a:endParaRPr lang="en-US"/>
        </a:p>
      </dgm:t>
    </dgm:pt>
    <dgm:pt modelId="{76CC47F8-4247-4ED4-9762-98347D69676F}" type="pres">
      <dgm:prSet presAssocID="{AEF931A8-CC2D-4AF1-895D-19E4392646D1}" presName="hierChild2" presStyleCnt="0"/>
      <dgm:spPr/>
    </dgm:pt>
    <dgm:pt modelId="{05192ABC-12D3-40B3-9B0B-19EBA921084A}" type="pres">
      <dgm:prSet presAssocID="{93034CB0-968D-44F5-A870-843FDDFEB8EC}" presName="Name37" presStyleLbl="parChTrans1D2" presStyleIdx="0" presStyleCnt="2"/>
      <dgm:spPr/>
      <dgm:t>
        <a:bodyPr/>
        <a:lstStyle/>
        <a:p>
          <a:endParaRPr lang="en-US"/>
        </a:p>
      </dgm:t>
    </dgm:pt>
    <dgm:pt modelId="{1A03D6E4-CE4C-4A51-B4F2-CEFA32D4F062}" type="pres">
      <dgm:prSet presAssocID="{1935A88B-80DC-412A-B3EA-6A92641AA9B6}" presName="hierRoot2" presStyleCnt="0">
        <dgm:presLayoutVars>
          <dgm:hierBranch/>
        </dgm:presLayoutVars>
      </dgm:prSet>
      <dgm:spPr/>
    </dgm:pt>
    <dgm:pt modelId="{66E0C412-37E4-4155-A644-300A46ED874F}" type="pres">
      <dgm:prSet presAssocID="{1935A88B-80DC-412A-B3EA-6A92641AA9B6}" presName="rootComposite" presStyleCnt="0"/>
      <dgm:spPr/>
    </dgm:pt>
    <dgm:pt modelId="{E774F6D9-ADC3-4A25-AD4F-A57DC29D596F}" type="pres">
      <dgm:prSet presAssocID="{1935A88B-80DC-412A-B3EA-6A92641AA9B6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8BB03C6-02A8-4CD5-8DE0-34F00635EAC0}" type="pres">
      <dgm:prSet presAssocID="{1935A88B-80DC-412A-B3EA-6A92641AA9B6}" presName="rootConnector" presStyleLbl="node2" presStyleIdx="0" presStyleCnt="2"/>
      <dgm:spPr/>
      <dgm:t>
        <a:bodyPr/>
        <a:lstStyle/>
        <a:p>
          <a:endParaRPr lang="en-US"/>
        </a:p>
      </dgm:t>
    </dgm:pt>
    <dgm:pt modelId="{23A37180-4BB5-48A8-A77A-2422350B78CF}" type="pres">
      <dgm:prSet presAssocID="{1935A88B-80DC-412A-B3EA-6A92641AA9B6}" presName="hierChild4" presStyleCnt="0"/>
      <dgm:spPr/>
    </dgm:pt>
    <dgm:pt modelId="{883C8DAE-13E0-4F9F-97FD-A931C7BF7DA7}" type="pres">
      <dgm:prSet presAssocID="{5717F213-9D4D-41C0-BF3F-5DB9F25C9DEA}" presName="Name35" presStyleLbl="parChTrans1D3" presStyleIdx="0" presStyleCnt="3"/>
      <dgm:spPr/>
      <dgm:t>
        <a:bodyPr/>
        <a:lstStyle/>
        <a:p>
          <a:endParaRPr lang="en-US"/>
        </a:p>
      </dgm:t>
    </dgm:pt>
    <dgm:pt modelId="{236AEC1B-6869-4CD7-B2C3-9DA77FF46AB1}" type="pres">
      <dgm:prSet presAssocID="{CEE8E30F-0889-400D-A54F-55CE098E50D3}" presName="hierRoot2" presStyleCnt="0">
        <dgm:presLayoutVars>
          <dgm:hierBranch/>
        </dgm:presLayoutVars>
      </dgm:prSet>
      <dgm:spPr/>
    </dgm:pt>
    <dgm:pt modelId="{684610DA-643F-42F7-B1BF-AFF23906832B}" type="pres">
      <dgm:prSet presAssocID="{CEE8E30F-0889-400D-A54F-55CE098E50D3}" presName="rootComposite" presStyleCnt="0"/>
      <dgm:spPr/>
    </dgm:pt>
    <dgm:pt modelId="{003F77F7-BEAE-4CE2-8191-CF34852DDAB0}" type="pres">
      <dgm:prSet presAssocID="{CEE8E30F-0889-400D-A54F-55CE098E50D3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3F59632-B7D1-41D9-8E8D-43594C653FBC}" type="pres">
      <dgm:prSet presAssocID="{CEE8E30F-0889-400D-A54F-55CE098E50D3}" presName="rootConnector" presStyleLbl="node3" presStyleIdx="0" presStyleCnt="3"/>
      <dgm:spPr/>
      <dgm:t>
        <a:bodyPr/>
        <a:lstStyle/>
        <a:p>
          <a:endParaRPr lang="en-US"/>
        </a:p>
      </dgm:t>
    </dgm:pt>
    <dgm:pt modelId="{C6144F5C-E669-4D7E-A976-FC796C957D95}" type="pres">
      <dgm:prSet presAssocID="{CEE8E30F-0889-400D-A54F-55CE098E50D3}" presName="hierChild4" presStyleCnt="0"/>
      <dgm:spPr/>
    </dgm:pt>
    <dgm:pt modelId="{10FE8BD9-75BE-4E6C-B01F-AE386FF46415}" type="pres">
      <dgm:prSet presAssocID="{CEE8E30F-0889-400D-A54F-55CE098E50D3}" presName="hierChild5" presStyleCnt="0"/>
      <dgm:spPr/>
    </dgm:pt>
    <dgm:pt modelId="{D3D4D576-7880-4B75-BB3E-99EB064B303A}" type="pres">
      <dgm:prSet presAssocID="{1935A88B-80DC-412A-B3EA-6A92641AA9B6}" presName="hierChild5" presStyleCnt="0"/>
      <dgm:spPr/>
    </dgm:pt>
    <dgm:pt modelId="{5D7CE9A6-B096-4398-99E8-78EDA26E6EC9}" type="pres">
      <dgm:prSet presAssocID="{18972BA8-3477-4ACC-BFF3-FDD6F1C09798}" presName="Name37" presStyleLbl="parChTrans1D2" presStyleIdx="1" presStyleCnt="2"/>
      <dgm:spPr/>
      <dgm:t>
        <a:bodyPr/>
        <a:lstStyle/>
        <a:p>
          <a:endParaRPr lang="en-US"/>
        </a:p>
      </dgm:t>
    </dgm:pt>
    <dgm:pt modelId="{2C4E1059-BBF2-43AB-A69F-AF9D997632A4}" type="pres">
      <dgm:prSet presAssocID="{1E54607E-AC56-4163-A615-808DA48CEBC8}" presName="hierRoot2" presStyleCnt="0">
        <dgm:presLayoutVars>
          <dgm:hierBranch val="hang"/>
        </dgm:presLayoutVars>
      </dgm:prSet>
      <dgm:spPr/>
    </dgm:pt>
    <dgm:pt modelId="{6F67EEAE-AF42-482B-8426-51FDB44EC0FE}" type="pres">
      <dgm:prSet presAssocID="{1E54607E-AC56-4163-A615-808DA48CEBC8}" presName="rootComposite" presStyleCnt="0"/>
      <dgm:spPr/>
    </dgm:pt>
    <dgm:pt modelId="{8A21EB78-8455-455D-95D0-EDDEC679EC47}" type="pres">
      <dgm:prSet presAssocID="{1E54607E-AC56-4163-A615-808DA48CEBC8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C20CCA-A589-4BE4-A019-75064819AF23}" type="pres">
      <dgm:prSet presAssocID="{1E54607E-AC56-4163-A615-808DA48CEBC8}" presName="rootConnector" presStyleLbl="node2" presStyleIdx="1" presStyleCnt="2"/>
      <dgm:spPr/>
      <dgm:t>
        <a:bodyPr/>
        <a:lstStyle/>
        <a:p>
          <a:endParaRPr lang="en-US"/>
        </a:p>
      </dgm:t>
    </dgm:pt>
    <dgm:pt modelId="{A8F790ED-FC2D-48C4-8540-59B77EC531A1}" type="pres">
      <dgm:prSet presAssocID="{1E54607E-AC56-4163-A615-808DA48CEBC8}" presName="hierChild4" presStyleCnt="0"/>
      <dgm:spPr/>
    </dgm:pt>
    <dgm:pt modelId="{FB8CFFCB-419F-47CF-89EC-0B5BB3544EAA}" type="pres">
      <dgm:prSet presAssocID="{A23AF717-4738-4D34-86A0-110154ADAE48}" presName="Name48" presStyleLbl="parChTrans1D3" presStyleIdx="1" presStyleCnt="3"/>
      <dgm:spPr/>
      <dgm:t>
        <a:bodyPr/>
        <a:lstStyle/>
        <a:p>
          <a:endParaRPr lang="en-US"/>
        </a:p>
      </dgm:t>
    </dgm:pt>
    <dgm:pt modelId="{5F2FE69A-0661-4DEC-A4BD-3176F0D41B06}" type="pres">
      <dgm:prSet presAssocID="{C17FE983-AB32-4616-94B2-ED8094B72FE3}" presName="hierRoot2" presStyleCnt="0">
        <dgm:presLayoutVars>
          <dgm:hierBranch/>
        </dgm:presLayoutVars>
      </dgm:prSet>
      <dgm:spPr/>
    </dgm:pt>
    <dgm:pt modelId="{68B40F29-017E-4619-8ADC-0951A9F9B38F}" type="pres">
      <dgm:prSet presAssocID="{C17FE983-AB32-4616-94B2-ED8094B72FE3}" presName="rootComposite" presStyleCnt="0"/>
      <dgm:spPr/>
    </dgm:pt>
    <dgm:pt modelId="{7E5F941B-DC12-46E7-BD5F-FFCA650EFBD1}" type="pres">
      <dgm:prSet presAssocID="{C17FE983-AB32-4616-94B2-ED8094B72FE3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01C5967-D580-489F-BD76-DD87DDCAB11E}" type="pres">
      <dgm:prSet presAssocID="{C17FE983-AB32-4616-94B2-ED8094B72FE3}" presName="rootConnector" presStyleLbl="node3" presStyleIdx="1" presStyleCnt="3"/>
      <dgm:spPr/>
      <dgm:t>
        <a:bodyPr/>
        <a:lstStyle/>
        <a:p>
          <a:endParaRPr lang="en-US"/>
        </a:p>
      </dgm:t>
    </dgm:pt>
    <dgm:pt modelId="{4612C414-D176-4698-944C-76AFABFFB302}" type="pres">
      <dgm:prSet presAssocID="{C17FE983-AB32-4616-94B2-ED8094B72FE3}" presName="hierChild4" presStyleCnt="0"/>
      <dgm:spPr/>
    </dgm:pt>
    <dgm:pt modelId="{B9E210D8-6444-4CA1-8F65-71CF3E63270A}" type="pres">
      <dgm:prSet presAssocID="{C17FE983-AB32-4616-94B2-ED8094B72FE3}" presName="hierChild5" presStyleCnt="0"/>
      <dgm:spPr/>
    </dgm:pt>
    <dgm:pt modelId="{04CA0628-B9A0-420C-B73E-F792426779F9}" type="pres">
      <dgm:prSet presAssocID="{DB16D790-28A9-4C0E-8E7C-28209A73A017}" presName="Name48" presStyleLbl="parChTrans1D3" presStyleIdx="2" presStyleCnt="3"/>
      <dgm:spPr/>
      <dgm:t>
        <a:bodyPr/>
        <a:lstStyle/>
        <a:p>
          <a:endParaRPr lang="en-US"/>
        </a:p>
      </dgm:t>
    </dgm:pt>
    <dgm:pt modelId="{AD7CA6DA-8A95-4BF9-B48E-F727BE7F9021}" type="pres">
      <dgm:prSet presAssocID="{15A765D5-2E2E-4712-BAE5-5B0B8289AD3B}" presName="hierRoot2" presStyleCnt="0">
        <dgm:presLayoutVars>
          <dgm:hierBranch val="init"/>
        </dgm:presLayoutVars>
      </dgm:prSet>
      <dgm:spPr/>
    </dgm:pt>
    <dgm:pt modelId="{006116C8-96FA-472C-95E3-D565A9C55B0C}" type="pres">
      <dgm:prSet presAssocID="{15A765D5-2E2E-4712-BAE5-5B0B8289AD3B}" presName="rootComposite" presStyleCnt="0"/>
      <dgm:spPr/>
    </dgm:pt>
    <dgm:pt modelId="{42F339F4-EB8E-4262-B606-304113B881F6}" type="pres">
      <dgm:prSet presAssocID="{15A765D5-2E2E-4712-BAE5-5B0B8289AD3B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E17117C-2770-4884-BD37-C8274C907BB1}" type="pres">
      <dgm:prSet presAssocID="{15A765D5-2E2E-4712-BAE5-5B0B8289AD3B}" presName="rootConnector" presStyleLbl="node3" presStyleIdx="2" presStyleCnt="3"/>
      <dgm:spPr/>
      <dgm:t>
        <a:bodyPr/>
        <a:lstStyle/>
        <a:p>
          <a:endParaRPr lang="en-US"/>
        </a:p>
      </dgm:t>
    </dgm:pt>
    <dgm:pt modelId="{FB52EE13-D3F9-4B2A-91B8-78D8660974E4}" type="pres">
      <dgm:prSet presAssocID="{15A765D5-2E2E-4712-BAE5-5B0B8289AD3B}" presName="hierChild4" presStyleCnt="0"/>
      <dgm:spPr/>
    </dgm:pt>
    <dgm:pt modelId="{3C1607BF-FA58-4F01-AE1B-DD3C50E75CA1}" type="pres">
      <dgm:prSet presAssocID="{15A765D5-2E2E-4712-BAE5-5B0B8289AD3B}" presName="hierChild5" presStyleCnt="0"/>
      <dgm:spPr/>
    </dgm:pt>
    <dgm:pt modelId="{83F7106E-BE39-48A9-9D68-01D28B27C92D}" type="pres">
      <dgm:prSet presAssocID="{1E54607E-AC56-4163-A615-808DA48CEBC8}" presName="hierChild5" presStyleCnt="0"/>
      <dgm:spPr/>
    </dgm:pt>
    <dgm:pt modelId="{DECF3AA6-6306-4055-904D-FBB8FEAF5F0F}" type="pres">
      <dgm:prSet presAssocID="{AEF931A8-CC2D-4AF1-895D-19E4392646D1}" presName="hierChild3" presStyleCnt="0"/>
      <dgm:spPr/>
    </dgm:pt>
  </dgm:ptLst>
  <dgm:cxnLst>
    <dgm:cxn modelId="{01E94DC0-3C5E-47E6-B165-B9E0D0336864}" type="presOf" srcId="{15A765D5-2E2E-4712-BAE5-5B0B8289AD3B}" destId="{4E17117C-2770-4884-BD37-C8274C907BB1}" srcOrd="1" destOrd="0" presId="urn:microsoft.com/office/officeart/2005/8/layout/orgChart1"/>
    <dgm:cxn modelId="{FFC4402E-9D76-46C9-9834-F0139D68F074}" type="presOf" srcId="{CEE8E30F-0889-400D-A54F-55CE098E50D3}" destId="{003F77F7-BEAE-4CE2-8191-CF34852DDAB0}" srcOrd="0" destOrd="0" presId="urn:microsoft.com/office/officeart/2005/8/layout/orgChart1"/>
    <dgm:cxn modelId="{14B5E872-C4DB-4723-8106-48CC265B5C20}" type="presOf" srcId="{1E54607E-AC56-4163-A615-808DA48CEBC8}" destId="{09C20CCA-A589-4BE4-A019-75064819AF23}" srcOrd="1" destOrd="0" presId="urn:microsoft.com/office/officeart/2005/8/layout/orgChart1"/>
    <dgm:cxn modelId="{3A97D370-B815-4E87-B93E-83E60A49972E}" type="presOf" srcId="{1935A88B-80DC-412A-B3EA-6A92641AA9B6}" destId="{E774F6D9-ADC3-4A25-AD4F-A57DC29D596F}" srcOrd="0" destOrd="0" presId="urn:microsoft.com/office/officeart/2005/8/layout/orgChart1"/>
    <dgm:cxn modelId="{47E7624D-5D32-428C-8491-1D23428D5180}" srcId="{0ACD4649-A600-4294-9C70-B8B39CD32FF0}" destId="{1074DE63-D268-44D7-B5B6-87366C4E308A}" srcOrd="0" destOrd="0" parTransId="{B0E15DFA-6D42-455C-8E57-EC64E2F210DE}" sibTransId="{39F49509-EE5B-4064-9E72-888238A0F8E8}"/>
    <dgm:cxn modelId="{13118AF0-1DAE-43DD-BEE9-8C7974F77808}" type="presOf" srcId="{1074DE63-D268-44D7-B5B6-87366C4E308A}" destId="{3D5492DB-1C23-49AE-8DAB-03BDBCAACC99}" srcOrd="1" destOrd="0" presId="urn:microsoft.com/office/officeart/2005/8/layout/orgChart1"/>
    <dgm:cxn modelId="{7AB14021-C8D5-40AA-A326-2CC784762DB9}" type="presOf" srcId="{1E54607E-AC56-4163-A615-808DA48CEBC8}" destId="{8A21EB78-8455-455D-95D0-EDDEC679EC47}" srcOrd="0" destOrd="0" presId="urn:microsoft.com/office/officeart/2005/8/layout/orgChart1"/>
    <dgm:cxn modelId="{66808FD8-D302-44FA-B001-9868B3DDCF65}" type="presOf" srcId="{18972BA8-3477-4ACC-BFF3-FDD6F1C09798}" destId="{5D7CE9A6-B096-4398-99E8-78EDA26E6EC9}" srcOrd="0" destOrd="0" presId="urn:microsoft.com/office/officeart/2005/8/layout/orgChart1"/>
    <dgm:cxn modelId="{756A23DF-B7A4-47AE-A55A-B6203C02C5CC}" type="presOf" srcId="{93034CB0-968D-44F5-A870-843FDDFEB8EC}" destId="{05192ABC-12D3-40B3-9B0B-19EBA921084A}" srcOrd="0" destOrd="0" presId="urn:microsoft.com/office/officeart/2005/8/layout/orgChart1"/>
    <dgm:cxn modelId="{84971C10-BE63-4C4F-853C-F998644C4AC2}" type="presOf" srcId="{AEF931A8-CC2D-4AF1-895D-19E4392646D1}" destId="{B41E7F70-9139-462C-BA56-40C9103C5462}" srcOrd="1" destOrd="0" presId="urn:microsoft.com/office/officeart/2005/8/layout/orgChart1"/>
    <dgm:cxn modelId="{FB977BB3-89E6-490E-B4AB-381B92D8A026}" type="presOf" srcId="{C17FE983-AB32-4616-94B2-ED8094B72FE3}" destId="{F01C5967-D580-489F-BD76-DD87DDCAB11E}" srcOrd="1" destOrd="0" presId="urn:microsoft.com/office/officeart/2005/8/layout/orgChart1"/>
    <dgm:cxn modelId="{4E3F0CCA-90BC-4997-BEC4-114CEE38BD82}" type="presOf" srcId="{1935A88B-80DC-412A-B3EA-6A92641AA9B6}" destId="{88BB03C6-02A8-4CD5-8DE0-34F00635EAC0}" srcOrd="1" destOrd="0" presId="urn:microsoft.com/office/officeart/2005/8/layout/orgChart1"/>
    <dgm:cxn modelId="{96459800-B2A2-4100-BEA5-3EC1BCDD5EE0}" srcId="{AEF931A8-CC2D-4AF1-895D-19E4392646D1}" destId="{1E54607E-AC56-4163-A615-808DA48CEBC8}" srcOrd="1" destOrd="0" parTransId="{18972BA8-3477-4ACC-BFF3-FDD6F1C09798}" sibTransId="{550A7C1A-E584-4315-AA60-E71C5570CA84}"/>
    <dgm:cxn modelId="{2752BE98-951F-48BF-A382-C952797984D1}" srcId="{1E54607E-AC56-4163-A615-808DA48CEBC8}" destId="{C17FE983-AB32-4616-94B2-ED8094B72FE3}" srcOrd="0" destOrd="0" parTransId="{A23AF717-4738-4D34-86A0-110154ADAE48}" sibTransId="{EA7C9603-98C2-4B20-90F6-8FE1EEBD2448}"/>
    <dgm:cxn modelId="{1B844C40-84C2-476F-8347-0C5A70CA2782}" type="presOf" srcId="{DB16D790-28A9-4C0E-8E7C-28209A73A017}" destId="{04CA0628-B9A0-420C-B73E-F792426779F9}" srcOrd="0" destOrd="0" presId="urn:microsoft.com/office/officeart/2005/8/layout/orgChart1"/>
    <dgm:cxn modelId="{2C7B157A-9CC1-44FA-A064-F6C6A03442E7}" type="presOf" srcId="{CEE8E30F-0889-400D-A54F-55CE098E50D3}" destId="{33F59632-B7D1-41D9-8E8D-43594C653FBC}" srcOrd="1" destOrd="0" presId="urn:microsoft.com/office/officeart/2005/8/layout/orgChart1"/>
    <dgm:cxn modelId="{C8955336-C403-4668-A736-2D2FBAA185A3}" type="presOf" srcId="{1074DE63-D268-44D7-B5B6-87366C4E308A}" destId="{79964874-5A27-4F4B-AB6C-6841CB2E0DC4}" srcOrd="0" destOrd="0" presId="urn:microsoft.com/office/officeart/2005/8/layout/orgChart1"/>
    <dgm:cxn modelId="{5AFB9C4E-BC02-47A9-8947-F17D8ED06C42}" type="presOf" srcId="{C17FE983-AB32-4616-94B2-ED8094B72FE3}" destId="{7E5F941B-DC12-46E7-BD5F-FFCA650EFBD1}" srcOrd="0" destOrd="0" presId="urn:microsoft.com/office/officeart/2005/8/layout/orgChart1"/>
    <dgm:cxn modelId="{2194764B-93BB-4A6E-A62A-91A69F268F1B}" srcId="{1935A88B-80DC-412A-B3EA-6A92641AA9B6}" destId="{CEE8E30F-0889-400D-A54F-55CE098E50D3}" srcOrd="0" destOrd="0" parTransId="{5717F213-9D4D-41C0-BF3F-5DB9F25C9DEA}" sibTransId="{CC1E662C-CF8F-492E-919C-EBE5F884598C}"/>
    <dgm:cxn modelId="{91D76EFF-3443-49BB-A12A-9296F8036130}" srcId="{AEF931A8-CC2D-4AF1-895D-19E4392646D1}" destId="{1935A88B-80DC-412A-B3EA-6A92641AA9B6}" srcOrd="0" destOrd="0" parTransId="{93034CB0-968D-44F5-A870-843FDDFEB8EC}" sibTransId="{0236E0F9-6BE1-4A03-AB5E-8C72505A6390}"/>
    <dgm:cxn modelId="{1CFFC5C6-8484-430E-A9AB-1F31A91277BE}" type="presOf" srcId="{15A765D5-2E2E-4712-BAE5-5B0B8289AD3B}" destId="{42F339F4-EB8E-4262-B606-304113B881F6}" srcOrd="0" destOrd="0" presId="urn:microsoft.com/office/officeart/2005/8/layout/orgChart1"/>
    <dgm:cxn modelId="{9766FD89-2AC0-4B91-94F8-7C98C0C6F1E7}" type="presOf" srcId="{AEF931A8-CC2D-4AF1-895D-19E4392646D1}" destId="{F99B28B0-E626-4653-8C8B-9ECB41E7703A}" srcOrd="0" destOrd="0" presId="urn:microsoft.com/office/officeart/2005/8/layout/orgChart1"/>
    <dgm:cxn modelId="{BCB9BE62-8942-4DD9-97A7-70372A23D12F}" type="presOf" srcId="{0ACD4649-A600-4294-9C70-B8B39CD32FF0}" destId="{D1C3F4EA-EF43-4D8B-9401-170E9AC98807}" srcOrd="0" destOrd="0" presId="urn:microsoft.com/office/officeart/2005/8/layout/orgChart1"/>
    <dgm:cxn modelId="{0D5555E1-6F61-44A8-8BF5-65D34C7BCD27}" type="presOf" srcId="{A23AF717-4738-4D34-86A0-110154ADAE48}" destId="{FB8CFFCB-419F-47CF-89EC-0B5BB3544EAA}" srcOrd="0" destOrd="0" presId="urn:microsoft.com/office/officeart/2005/8/layout/orgChart1"/>
    <dgm:cxn modelId="{FFC7B499-DD0A-4818-BF6E-8959548BC013}" srcId="{1E54607E-AC56-4163-A615-808DA48CEBC8}" destId="{15A765D5-2E2E-4712-BAE5-5B0B8289AD3B}" srcOrd="1" destOrd="0" parTransId="{DB16D790-28A9-4C0E-8E7C-28209A73A017}" sibTransId="{445BF16F-2B69-47C9-B083-F2D9CEC5041F}"/>
    <dgm:cxn modelId="{1E6C154F-CAB0-499A-9453-A821B094FC70}" type="presOf" srcId="{5717F213-9D4D-41C0-BF3F-5DB9F25C9DEA}" destId="{883C8DAE-13E0-4F9F-97FD-A931C7BF7DA7}" srcOrd="0" destOrd="0" presId="urn:microsoft.com/office/officeart/2005/8/layout/orgChart1"/>
    <dgm:cxn modelId="{DF7D0D2F-4218-422B-86B1-7186CB333F3C}" srcId="{0ACD4649-A600-4294-9C70-B8B39CD32FF0}" destId="{AEF931A8-CC2D-4AF1-895D-19E4392646D1}" srcOrd="1" destOrd="0" parTransId="{72E08F0F-F153-402E-8F12-C424190A3363}" sibTransId="{DB9FD851-C0F6-4039-B1AB-D7F704EFABF2}"/>
    <dgm:cxn modelId="{AA334DF3-C1D7-4C2C-91D0-C6F547D4FCCB}" type="presParOf" srcId="{D1C3F4EA-EF43-4D8B-9401-170E9AC98807}" destId="{48E12A3F-E4CC-498F-B0A5-B8600795F3F2}" srcOrd="0" destOrd="0" presId="urn:microsoft.com/office/officeart/2005/8/layout/orgChart1"/>
    <dgm:cxn modelId="{5FE4B22D-29B6-41B3-8C79-FE74046406F5}" type="presParOf" srcId="{48E12A3F-E4CC-498F-B0A5-B8600795F3F2}" destId="{D12B6369-5FA7-40F8-944B-3696211F405F}" srcOrd="0" destOrd="0" presId="urn:microsoft.com/office/officeart/2005/8/layout/orgChart1"/>
    <dgm:cxn modelId="{01B505A4-DA06-4044-9857-259D16856E25}" type="presParOf" srcId="{D12B6369-5FA7-40F8-944B-3696211F405F}" destId="{79964874-5A27-4F4B-AB6C-6841CB2E0DC4}" srcOrd="0" destOrd="0" presId="urn:microsoft.com/office/officeart/2005/8/layout/orgChart1"/>
    <dgm:cxn modelId="{E77AC1F5-988C-438F-A3AC-AC8E9E5383CD}" type="presParOf" srcId="{D12B6369-5FA7-40F8-944B-3696211F405F}" destId="{3D5492DB-1C23-49AE-8DAB-03BDBCAACC99}" srcOrd="1" destOrd="0" presId="urn:microsoft.com/office/officeart/2005/8/layout/orgChart1"/>
    <dgm:cxn modelId="{040E7682-4A09-4FF2-9A54-2E328047D4F8}" type="presParOf" srcId="{48E12A3F-E4CC-498F-B0A5-B8600795F3F2}" destId="{89C56A6E-C9CF-4583-9ED6-74C49E7496FF}" srcOrd="1" destOrd="0" presId="urn:microsoft.com/office/officeart/2005/8/layout/orgChart1"/>
    <dgm:cxn modelId="{253AA936-F241-4C2B-964E-7F8C9120ED7D}" type="presParOf" srcId="{48E12A3F-E4CC-498F-B0A5-B8600795F3F2}" destId="{349EEA18-0CB9-4EAB-A4EF-E8ABCD349EEF}" srcOrd="2" destOrd="0" presId="urn:microsoft.com/office/officeart/2005/8/layout/orgChart1"/>
    <dgm:cxn modelId="{B7BBC241-12EA-4885-92B8-2B2CCA15B2B3}" type="presParOf" srcId="{D1C3F4EA-EF43-4D8B-9401-170E9AC98807}" destId="{C09D73F1-7890-44BF-9907-31F99DBEFDC3}" srcOrd="1" destOrd="0" presId="urn:microsoft.com/office/officeart/2005/8/layout/orgChart1"/>
    <dgm:cxn modelId="{7E725D7D-6794-483E-9A1D-C502741D8B5F}" type="presParOf" srcId="{C09D73F1-7890-44BF-9907-31F99DBEFDC3}" destId="{B0FC3874-F654-4A2C-A37A-0B7170B28FFC}" srcOrd="0" destOrd="0" presId="urn:microsoft.com/office/officeart/2005/8/layout/orgChart1"/>
    <dgm:cxn modelId="{A4544E35-684D-4411-829D-99FA0A0EAD57}" type="presParOf" srcId="{B0FC3874-F654-4A2C-A37A-0B7170B28FFC}" destId="{F99B28B0-E626-4653-8C8B-9ECB41E7703A}" srcOrd="0" destOrd="0" presId="urn:microsoft.com/office/officeart/2005/8/layout/orgChart1"/>
    <dgm:cxn modelId="{6EAB4EA2-F832-4A5E-8C7C-648C33DE62F4}" type="presParOf" srcId="{B0FC3874-F654-4A2C-A37A-0B7170B28FFC}" destId="{B41E7F70-9139-462C-BA56-40C9103C5462}" srcOrd="1" destOrd="0" presId="urn:microsoft.com/office/officeart/2005/8/layout/orgChart1"/>
    <dgm:cxn modelId="{56D85FEF-CAFB-4D08-AEE1-520DF236F0CF}" type="presParOf" srcId="{C09D73F1-7890-44BF-9907-31F99DBEFDC3}" destId="{76CC47F8-4247-4ED4-9762-98347D69676F}" srcOrd="1" destOrd="0" presId="urn:microsoft.com/office/officeart/2005/8/layout/orgChart1"/>
    <dgm:cxn modelId="{420AB9D3-0F81-44CB-814A-4BD28ED1676F}" type="presParOf" srcId="{76CC47F8-4247-4ED4-9762-98347D69676F}" destId="{05192ABC-12D3-40B3-9B0B-19EBA921084A}" srcOrd="0" destOrd="0" presId="urn:microsoft.com/office/officeart/2005/8/layout/orgChart1"/>
    <dgm:cxn modelId="{1FF9F1F6-867D-4015-B69B-BDECB1AB8EFD}" type="presParOf" srcId="{76CC47F8-4247-4ED4-9762-98347D69676F}" destId="{1A03D6E4-CE4C-4A51-B4F2-CEFA32D4F062}" srcOrd="1" destOrd="0" presId="urn:microsoft.com/office/officeart/2005/8/layout/orgChart1"/>
    <dgm:cxn modelId="{94E1B646-B1F3-4AAD-A7AB-C568CD7C4D35}" type="presParOf" srcId="{1A03D6E4-CE4C-4A51-B4F2-CEFA32D4F062}" destId="{66E0C412-37E4-4155-A644-300A46ED874F}" srcOrd="0" destOrd="0" presId="urn:microsoft.com/office/officeart/2005/8/layout/orgChart1"/>
    <dgm:cxn modelId="{0CE5AF32-06EF-404C-B868-9A1BC3F286B2}" type="presParOf" srcId="{66E0C412-37E4-4155-A644-300A46ED874F}" destId="{E774F6D9-ADC3-4A25-AD4F-A57DC29D596F}" srcOrd="0" destOrd="0" presId="urn:microsoft.com/office/officeart/2005/8/layout/orgChart1"/>
    <dgm:cxn modelId="{98A62441-204E-4A1D-B547-4E99A1D15041}" type="presParOf" srcId="{66E0C412-37E4-4155-A644-300A46ED874F}" destId="{88BB03C6-02A8-4CD5-8DE0-34F00635EAC0}" srcOrd="1" destOrd="0" presId="urn:microsoft.com/office/officeart/2005/8/layout/orgChart1"/>
    <dgm:cxn modelId="{4F26FE65-CFA8-4FF5-8304-8954A85CCC36}" type="presParOf" srcId="{1A03D6E4-CE4C-4A51-B4F2-CEFA32D4F062}" destId="{23A37180-4BB5-48A8-A77A-2422350B78CF}" srcOrd="1" destOrd="0" presId="urn:microsoft.com/office/officeart/2005/8/layout/orgChart1"/>
    <dgm:cxn modelId="{9D48685B-C96E-43AA-864E-791475F30880}" type="presParOf" srcId="{23A37180-4BB5-48A8-A77A-2422350B78CF}" destId="{883C8DAE-13E0-4F9F-97FD-A931C7BF7DA7}" srcOrd="0" destOrd="0" presId="urn:microsoft.com/office/officeart/2005/8/layout/orgChart1"/>
    <dgm:cxn modelId="{D6CA00FA-DAE8-40B0-9CC7-4A4F65525ABB}" type="presParOf" srcId="{23A37180-4BB5-48A8-A77A-2422350B78CF}" destId="{236AEC1B-6869-4CD7-B2C3-9DA77FF46AB1}" srcOrd="1" destOrd="0" presId="urn:microsoft.com/office/officeart/2005/8/layout/orgChart1"/>
    <dgm:cxn modelId="{23EC991A-751A-4F7F-92A6-230D3AA42DDE}" type="presParOf" srcId="{236AEC1B-6869-4CD7-B2C3-9DA77FF46AB1}" destId="{684610DA-643F-42F7-B1BF-AFF23906832B}" srcOrd="0" destOrd="0" presId="urn:microsoft.com/office/officeart/2005/8/layout/orgChart1"/>
    <dgm:cxn modelId="{A398E216-0378-4496-BA26-00151853F410}" type="presParOf" srcId="{684610DA-643F-42F7-B1BF-AFF23906832B}" destId="{003F77F7-BEAE-4CE2-8191-CF34852DDAB0}" srcOrd="0" destOrd="0" presId="urn:microsoft.com/office/officeart/2005/8/layout/orgChart1"/>
    <dgm:cxn modelId="{F40966BB-2A5F-41C0-B964-5DACE6C83C6F}" type="presParOf" srcId="{684610DA-643F-42F7-B1BF-AFF23906832B}" destId="{33F59632-B7D1-41D9-8E8D-43594C653FBC}" srcOrd="1" destOrd="0" presId="urn:microsoft.com/office/officeart/2005/8/layout/orgChart1"/>
    <dgm:cxn modelId="{94119AF2-1882-4D03-8E6F-F3AFDD634B0D}" type="presParOf" srcId="{236AEC1B-6869-4CD7-B2C3-9DA77FF46AB1}" destId="{C6144F5C-E669-4D7E-A976-FC796C957D95}" srcOrd="1" destOrd="0" presId="urn:microsoft.com/office/officeart/2005/8/layout/orgChart1"/>
    <dgm:cxn modelId="{A7AB3669-B0B7-410D-9028-956D94BB4F6C}" type="presParOf" srcId="{236AEC1B-6869-4CD7-B2C3-9DA77FF46AB1}" destId="{10FE8BD9-75BE-4E6C-B01F-AE386FF46415}" srcOrd="2" destOrd="0" presId="urn:microsoft.com/office/officeart/2005/8/layout/orgChart1"/>
    <dgm:cxn modelId="{F342961B-F602-4748-8970-971415F414B7}" type="presParOf" srcId="{1A03D6E4-CE4C-4A51-B4F2-CEFA32D4F062}" destId="{D3D4D576-7880-4B75-BB3E-99EB064B303A}" srcOrd="2" destOrd="0" presId="urn:microsoft.com/office/officeart/2005/8/layout/orgChart1"/>
    <dgm:cxn modelId="{F879B9B4-A191-4998-889B-1BFB69D37E7C}" type="presParOf" srcId="{76CC47F8-4247-4ED4-9762-98347D69676F}" destId="{5D7CE9A6-B096-4398-99E8-78EDA26E6EC9}" srcOrd="2" destOrd="0" presId="urn:microsoft.com/office/officeart/2005/8/layout/orgChart1"/>
    <dgm:cxn modelId="{1E505641-15EB-4750-A511-621A9F53B544}" type="presParOf" srcId="{76CC47F8-4247-4ED4-9762-98347D69676F}" destId="{2C4E1059-BBF2-43AB-A69F-AF9D997632A4}" srcOrd="3" destOrd="0" presId="urn:microsoft.com/office/officeart/2005/8/layout/orgChart1"/>
    <dgm:cxn modelId="{B259797B-EAE8-43A9-B4C2-36723E255F8F}" type="presParOf" srcId="{2C4E1059-BBF2-43AB-A69F-AF9D997632A4}" destId="{6F67EEAE-AF42-482B-8426-51FDB44EC0FE}" srcOrd="0" destOrd="0" presId="urn:microsoft.com/office/officeart/2005/8/layout/orgChart1"/>
    <dgm:cxn modelId="{86B94F72-BDBB-40D8-B855-C8C84A228048}" type="presParOf" srcId="{6F67EEAE-AF42-482B-8426-51FDB44EC0FE}" destId="{8A21EB78-8455-455D-95D0-EDDEC679EC47}" srcOrd="0" destOrd="0" presId="urn:microsoft.com/office/officeart/2005/8/layout/orgChart1"/>
    <dgm:cxn modelId="{AF7A3C5E-D549-490A-81D3-BB55AEE7E745}" type="presParOf" srcId="{6F67EEAE-AF42-482B-8426-51FDB44EC0FE}" destId="{09C20CCA-A589-4BE4-A019-75064819AF23}" srcOrd="1" destOrd="0" presId="urn:microsoft.com/office/officeart/2005/8/layout/orgChart1"/>
    <dgm:cxn modelId="{FB90F5B2-0D2D-47EB-9D9A-3BC0F377E678}" type="presParOf" srcId="{2C4E1059-BBF2-43AB-A69F-AF9D997632A4}" destId="{A8F790ED-FC2D-48C4-8540-59B77EC531A1}" srcOrd="1" destOrd="0" presId="urn:microsoft.com/office/officeart/2005/8/layout/orgChart1"/>
    <dgm:cxn modelId="{C416211C-2BED-4BDD-ADC8-F90985BA0079}" type="presParOf" srcId="{A8F790ED-FC2D-48C4-8540-59B77EC531A1}" destId="{FB8CFFCB-419F-47CF-89EC-0B5BB3544EAA}" srcOrd="0" destOrd="0" presId="urn:microsoft.com/office/officeart/2005/8/layout/orgChart1"/>
    <dgm:cxn modelId="{AEDA1B45-9959-4744-BCDD-B600B274629E}" type="presParOf" srcId="{A8F790ED-FC2D-48C4-8540-59B77EC531A1}" destId="{5F2FE69A-0661-4DEC-A4BD-3176F0D41B06}" srcOrd="1" destOrd="0" presId="urn:microsoft.com/office/officeart/2005/8/layout/orgChart1"/>
    <dgm:cxn modelId="{8CBE85A1-EC56-42A1-9223-52A5E4BBE070}" type="presParOf" srcId="{5F2FE69A-0661-4DEC-A4BD-3176F0D41B06}" destId="{68B40F29-017E-4619-8ADC-0951A9F9B38F}" srcOrd="0" destOrd="0" presId="urn:microsoft.com/office/officeart/2005/8/layout/orgChart1"/>
    <dgm:cxn modelId="{27F8F20C-7EF8-4048-A487-2FACC3EEAD43}" type="presParOf" srcId="{68B40F29-017E-4619-8ADC-0951A9F9B38F}" destId="{7E5F941B-DC12-46E7-BD5F-FFCA650EFBD1}" srcOrd="0" destOrd="0" presId="urn:microsoft.com/office/officeart/2005/8/layout/orgChart1"/>
    <dgm:cxn modelId="{D9E4A008-24B6-432F-AAC9-BCC5ADCBE138}" type="presParOf" srcId="{68B40F29-017E-4619-8ADC-0951A9F9B38F}" destId="{F01C5967-D580-489F-BD76-DD87DDCAB11E}" srcOrd="1" destOrd="0" presId="urn:microsoft.com/office/officeart/2005/8/layout/orgChart1"/>
    <dgm:cxn modelId="{566020A4-ECCE-4C4B-8313-DF7CD77B06F9}" type="presParOf" srcId="{5F2FE69A-0661-4DEC-A4BD-3176F0D41B06}" destId="{4612C414-D176-4698-944C-76AFABFFB302}" srcOrd="1" destOrd="0" presId="urn:microsoft.com/office/officeart/2005/8/layout/orgChart1"/>
    <dgm:cxn modelId="{F44CFC12-1542-4389-B50C-0C603C3B9745}" type="presParOf" srcId="{5F2FE69A-0661-4DEC-A4BD-3176F0D41B06}" destId="{B9E210D8-6444-4CA1-8F65-71CF3E63270A}" srcOrd="2" destOrd="0" presId="urn:microsoft.com/office/officeart/2005/8/layout/orgChart1"/>
    <dgm:cxn modelId="{21559036-1252-47A1-A319-C2FEA6F7A3D5}" type="presParOf" srcId="{A8F790ED-FC2D-48C4-8540-59B77EC531A1}" destId="{04CA0628-B9A0-420C-B73E-F792426779F9}" srcOrd="2" destOrd="0" presId="urn:microsoft.com/office/officeart/2005/8/layout/orgChart1"/>
    <dgm:cxn modelId="{5DA64A79-A093-4704-90FD-80790E203918}" type="presParOf" srcId="{A8F790ED-FC2D-48C4-8540-59B77EC531A1}" destId="{AD7CA6DA-8A95-4BF9-B48E-F727BE7F9021}" srcOrd="3" destOrd="0" presId="urn:microsoft.com/office/officeart/2005/8/layout/orgChart1"/>
    <dgm:cxn modelId="{CDEA257F-D6DF-4BDF-894A-7C06960B94D1}" type="presParOf" srcId="{AD7CA6DA-8A95-4BF9-B48E-F727BE7F9021}" destId="{006116C8-96FA-472C-95E3-D565A9C55B0C}" srcOrd="0" destOrd="0" presId="urn:microsoft.com/office/officeart/2005/8/layout/orgChart1"/>
    <dgm:cxn modelId="{6FA5B272-A032-455B-B0F5-7A89E38EDA6E}" type="presParOf" srcId="{006116C8-96FA-472C-95E3-D565A9C55B0C}" destId="{42F339F4-EB8E-4262-B606-304113B881F6}" srcOrd="0" destOrd="0" presId="urn:microsoft.com/office/officeart/2005/8/layout/orgChart1"/>
    <dgm:cxn modelId="{96B72EDE-EA4D-4EDF-8600-D4537C7A0040}" type="presParOf" srcId="{006116C8-96FA-472C-95E3-D565A9C55B0C}" destId="{4E17117C-2770-4884-BD37-C8274C907BB1}" srcOrd="1" destOrd="0" presId="urn:microsoft.com/office/officeart/2005/8/layout/orgChart1"/>
    <dgm:cxn modelId="{81DA79E6-2631-434A-9ECA-D6643C7F1870}" type="presParOf" srcId="{AD7CA6DA-8A95-4BF9-B48E-F727BE7F9021}" destId="{FB52EE13-D3F9-4B2A-91B8-78D8660974E4}" srcOrd="1" destOrd="0" presId="urn:microsoft.com/office/officeart/2005/8/layout/orgChart1"/>
    <dgm:cxn modelId="{D4A9F375-2303-4A56-B083-913BE9C1BB9F}" type="presParOf" srcId="{AD7CA6DA-8A95-4BF9-B48E-F727BE7F9021}" destId="{3C1607BF-FA58-4F01-AE1B-DD3C50E75CA1}" srcOrd="2" destOrd="0" presId="urn:microsoft.com/office/officeart/2005/8/layout/orgChart1"/>
    <dgm:cxn modelId="{E0330800-DC75-4BCE-BF8C-5EA58A2123C7}" type="presParOf" srcId="{2C4E1059-BBF2-43AB-A69F-AF9D997632A4}" destId="{83F7106E-BE39-48A9-9D68-01D28B27C92D}" srcOrd="2" destOrd="0" presId="urn:microsoft.com/office/officeart/2005/8/layout/orgChart1"/>
    <dgm:cxn modelId="{CB9AD941-0394-4899-AF5A-0DD9ED1C111C}" type="presParOf" srcId="{C09D73F1-7890-44BF-9907-31F99DBEFDC3}" destId="{DECF3AA6-6306-4055-904D-FBB8FEAF5F0F}" srcOrd="2" destOrd="0" presId="urn:microsoft.com/office/officeart/2005/8/layout/orgChart1"/>
  </dgm:cxnLst>
  <dgm:bg/>
  <dgm:whole>
    <a:effectLst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4D64DB-4BB2-416E-8605-441E1ABFBCBE}" type="doc">
      <dgm:prSet loTypeId="urn:microsoft.com/office/officeart/2011/layout/Tab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3A9F27E9-EE9C-4A1F-A8F9-9A2D32DEA401}">
      <dgm:prSet phldrT="[Text]"/>
      <dgm:spPr/>
      <dgm:t>
        <a:bodyPr/>
        <a:lstStyle/>
        <a:p>
          <a:r>
            <a:rPr lang="en-US" dirty="0" smtClean="0">
              <a:latin typeface="PT Sans Narrow" panose="020B0506020203020204" pitchFamily="34" charset="0"/>
            </a:rPr>
            <a:t>Teens</a:t>
          </a:r>
          <a:endParaRPr lang="en-US" dirty="0">
            <a:latin typeface="PT Sans Narrow" panose="020B0506020203020204" pitchFamily="34" charset="0"/>
          </a:endParaRPr>
        </a:p>
      </dgm:t>
    </dgm:pt>
    <dgm:pt modelId="{033C8E79-0A1D-4445-8FC1-7148D411E421}" type="parTrans" cxnId="{95902C3E-1767-49D5-B2BB-0F8AAC436C5E}">
      <dgm:prSet/>
      <dgm:spPr/>
      <dgm:t>
        <a:bodyPr/>
        <a:lstStyle/>
        <a:p>
          <a:endParaRPr lang="en-US">
            <a:latin typeface="PT Sans Narrow" panose="020B0506020203020204" pitchFamily="34" charset="0"/>
          </a:endParaRPr>
        </a:p>
      </dgm:t>
    </dgm:pt>
    <dgm:pt modelId="{00EAF06B-DB6D-47E8-B868-8E62C0BA55DE}" type="sibTrans" cxnId="{95902C3E-1767-49D5-B2BB-0F8AAC436C5E}">
      <dgm:prSet/>
      <dgm:spPr/>
      <dgm:t>
        <a:bodyPr/>
        <a:lstStyle/>
        <a:p>
          <a:endParaRPr lang="en-US">
            <a:latin typeface="PT Sans Narrow" panose="020B0506020203020204" pitchFamily="34" charset="0"/>
          </a:endParaRPr>
        </a:p>
      </dgm:t>
    </dgm:pt>
    <dgm:pt modelId="{C4750DCE-3554-497B-A051-C3110FD45908}">
      <dgm:prSet phldrT="[Text]"/>
      <dgm:spPr/>
      <dgm:t>
        <a:bodyPr/>
        <a:lstStyle/>
        <a:p>
          <a:r>
            <a:rPr lang="en-US" dirty="0" smtClean="0">
              <a:latin typeface="PT Sans Narrow" panose="020B0506020203020204" pitchFamily="34" charset="0"/>
            </a:rPr>
            <a:t> </a:t>
          </a:r>
          <a:endParaRPr lang="en-US" dirty="0">
            <a:latin typeface="PT Sans Narrow" panose="020B0506020203020204" pitchFamily="34" charset="0"/>
          </a:endParaRPr>
        </a:p>
      </dgm:t>
    </dgm:pt>
    <dgm:pt modelId="{FF80A4E5-FB25-4D87-AD80-89B0E60564D1}" type="parTrans" cxnId="{322DF56D-F8C6-42C4-9726-ED43AFAF6AF1}">
      <dgm:prSet/>
      <dgm:spPr/>
      <dgm:t>
        <a:bodyPr/>
        <a:lstStyle/>
        <a:p>
          <a:endParaRPr lang="en-US">
            <a:latin typeface="PT Sans Narrow" panose="020B0506020203020204" pitchFamily="34" charset="0"/>
          </a:endParaRPr>
        </a:p>
      </dgm:t>
    </dgm:pt>
    <dgm:pt modelId="{AA2BC1BB-A198-456D-A665-0692DF49E447}" type="sibTrans" cxnId="{322DF56D-F8C6-42C4-9726-ED43AFAF6AF1}">
      <dgm:prSet/>
      <dgm:spPr/>
      <dgm:t>
        <a:bodyPr/>
        <a:lstStyle/>
        <a:p>
          <a:endParaRPr lang="en-US">
            <a:latin typeface="PT Sans Narrow" panose="020B0506020203020204" pitchFamily="34" charset="0"/>
          </a:endParaRPr>
        </a:p>
      </dgm:t>
    </dgm:pt>
    <dgm:pt modelId="{C962610C-662E-4173-9FF0-82EAEAA31F5E}">
      <dgm:prSet phldrT="[Text]"/>
      <dgm:spPr/>
      <dgm:t>
        <a:bodyPr/>
        <a:lstStyle/>
        <a:p>
          <a:r>
            <a:rPr lang="en-US" dirty="0" smtClean="0">
              <a:latin typeface="PT Sans Narrow" panose="020B0506020203020204" pitchFamily="34" charset="0"/>
            </a:rPr>
            <a:t>Ages 14-18</a:t>
          </a:r>
          <a:endParaRPr lang="en-US" dirty="0">
            <a:latin typeface="PT Sans Narrow" panose="020B0506020203020204" pitchFamily="34" charset="0"/>
          </a:endParaRPr>
        </a:p>
      </dgm:t>
    </dgm:pt>
    <dgm:pt modelId="{15F8CD29-E641-43C0-A75B-113B7F1ED4A7}" type="parTrans" cxnId="{04340A64-751C-468A-91FF-812E6D5C2B12}">
      <dgm:prSet/>
      <dgm:spPr/>
      <dgm:t>
        <a:bodyPr/>
        <a:lstStyle/>
        <a:p>
          <a:endParaRPr lang="en-US">
            <a:latin typeface="PT Sans Narrow" panose="020B0506020203020204" pitchFamily="34" charset="0"/>
          </a:endParaRPr>
        </a:p>
      </dgm:t>
    </dgm:pt>
    <dgm:pt modelId="{582086B5-5642-48A8-A18F-30F1E02FA61D}" type="sibTrans" cxnId="{04340A64-751C-468A-91FF-812E6D5C2B12}">
      <dgm:prSet/>
      <dgm:spPr/>
      <dgm:t>
        <a:bodyPr/>
        <a:lstStyle/>
        <a:p>
          <a:endParaRPr lang="en-US">
            <a:latin typeface="PT Sans Narrow" panose="020B0506020203020204" pitchFamily="34" charset="0"/>
          </a:endParaRPr>
        </a:p>
      </dgm:t>
    </dgm:pt>
    <dgm:pt modelId="{162FCD32-EAB3-4552-B779-10BE6B554597}">
      <dgm:prSet phldrT="[Text]"/>
      <dgm:spPr/>
      <dgm:t>
        <a:bodyPr/>
        <a:lstStyle/>
        <a:p>
          <a:r>
            <a:rPr lang="en-US" dirty="0" smtClean="0">
              <a:latin typeface="PT Sans Narrow" panose="020B0506020203020204" pitchFamily="34" charset="0"/>
            </a:rPr>
            <a:t>Employers</a:t>
          </a:r>
          <a:endParaRPr lang="en-US" dirty="0">
            <a:latin typeface="PT Sans Narrow" panose="020B0506020203020204" pitchFamily="34" charset="0"/>
          </a:endParaRPr>
        </a:p>
      </dgm:t>
    </dgm:pt>
    <dgm:pt modelId="{AF7C7AFA-8C1D-4633-B927-D09E5A119377}" type="parTrans" cxnId="{0E98B284-779D-414E-91AF-C8EC12EC626E}">
      <dgm:prSet/>
      <dgm:spPr/>
      <dgm:t>
        <a:bodyPr/>
        <a:lstStyle/>
        <a:p>
          <a:endParaRPr lang="en-US">
            <a:latin typeface="PT Sans Narrow" panose="020B0506020203020204" pitchFamily="34" charset="0"/>
          </a:endParaRPr>
        </a:p>
      </dgm:t>
    </dgm:pt>
    <dgm:pt modelId="{61DD69D4-1CCA-4651-85B4-1A421BA282C2}" type="sibTrans" cxnId="{0E98B284-779D-414E-91AF-C8EC12EC626E}">
      <dgm:prSet/>
      <dgm:spPr/>
      <dgm:t>
        <a:bodyPr/>
        <a:lstStyle/>
        <a:p>
          <a:endParaRPr lang="en-US">
            <a:latin typeface="PT Sans Narrow" panose="020B0506020203020204" pitchFamily="34" charset="0"/>
          </a:endParaRPr>
        </a:p>
      </dgm:t>
    </dgm:pt>
    <dgm:pt modelId="{11D86CA1-ADFE-48A6-9570-89ADBF59111F}">
      <dgm:prSet phldrT="[Text]"/>
      <dgm:spPr/>
      <dgm:t>
        <a:bodyPr/>
        <a:lstStyle/>
        <a:p>
          <a:r>
            <a:rPr lang="en-US" dirty="0" smtClean="0">
              <a:latin typeface="PT Sans Narrow" panose="020B0506020203020204" pitchFamily="34" charset="0"/>
            </a:rPr>
            <a:t>Primary</a:t>
          </a:r>
          <a:endParaRPr lang="en-US" dirty="0">
            <a:latin typeface="PT Sans Narrow" panose="020B0506020203020204" pitchFamily="34" charset="0"/>
          </a:endParaRPr>
        </a:p>
      </dgm:t>
    </dgm:pt>
    <dgm:pt modelId="{5732AD39-1C0A-4328-953D-66C2790EA908}" type="parTrans" cxnId="{26ED0F0E-AD2B-4E95-8C47-08F5DA52D50B}">
      <dgm:prSet/>
      <dgm:spPr/>
      <dgm:t>
        <a:bodyPr/>
        <a:lstStyle/>
        <a:p>
          <a:endParaRPr lang="en-US">
            <a:latin typeface="PT Sans Narrow" panose="020B0506020203020204" pitchFamily="34" charset="0"/>
          </a:endParaRPr>
        </a:p>
      </dgm:t>
    </dgm:pt>
    <dgm:pt modelId="{2956C922-0034-4C31-8D11-C18D0CD9D272}" type="sibTrans" cxnId="{26ED0F0E-AD2B-4E95-8C47-08F5DA52D50B}">
      <dgm:prSet/>
      <dgm:spPr/>
      <dgm:t>
        <a:bodyPr/>
        <a:lstStyle/>
        <a:p>
          <a:endParaRPr lang="en-US">
            <a:latin typeface="PT Sans Narrow" panose="020B0506020203020204" pitchFamily="34" charset="0"/>
          </a:endParaRPr>
        </a:p>
      </dgm:t>
    </dgm:pt>
    <dgm:pt modelId="{8EA2E151-913E-4180-B83E-6528F1F0A83F}">
      <dgm:prSet phldrT="[Text]"/>
      <dgm:spPr/>
      <dgm:t>
        <a:bodyPr/>
        <a:lstStyle/>
        <a:p>
          <a:r>
            <a:rPr lang="en-US" dirty="0" smtClean="0">
              <a:latin typeface="PT Sans Narrow" panose="020B0506020203020204" pitchFamily="34" charset="0"/>
            </a:rPr>
            <a:t>Families/Parents</a:t>
          </a:r>
          <a:endParaRPr lang="en-US" dirty="0">
            <a:latin typeface="PT Sans Narrow" panose="020B0506020203020204" pitchFamily="34" charset="0"/>
          </a:endParaRPr>
        </a:p>
      </dgm:t>
    </dgm:pt>
    <dgm:pt modelId="{54069B63-EB82-42F1-AF00-0272C9495D42}" type="parTrans" cxnId="{07045A0D-4A39-46BB-945F-D8CE50618DC0}">
      <dgm:prSet/>
      <dgm:spPr/>
      <dgm:t>
        <a:bodyPr/>
        <a:lstStyle/>
        <a:p>
          <a:endParaRPr lang="en-US">
            <a:latin typeface="PT Sans Narrow" panose="020B0506020203020204" pitchFamily="34" charset="0"/>
          </a:endParaRPr>
        </a:p>
      </dgm:t>
    </dgm:pt>
    <dgm:pt modelId="{BB4C2E71-0125-4FC7-85B1-331AEFAF5A13}" type="sibTrans" cxnId="{07045A0D-4A39-46BB-945F-D8CE50618DC0}">
      <dgm:prSet/>
      <dgm:spPr/>
      <dgm:t>
        <a:bodyPr/>
        <a:lstStyle/>
        <a:p>
          <a:endParaRPr lang="en-US">
            <a:latin typeface="PT Sans Narrow" panose="020B0506020203020204" pitchFamily="34" charset="0"/>
          </a:endParaRPr>
        </a:p>
      </dgm:t>
    </dgm:pt>
    <dgm:pt modelId="{5B7218B4-75AA-45EC-A028-69D7769305B2}">
      <dgm:prSet phldrT="[Text]"/>
      <dgm:spPr/>
      <dgm:t>
        <a:bodyPr/>
        <a:lstStyle/>
        <a:p>
          <a:r>
            <a:rPr lang="en-US" dirty="0" smtClean="0">
              <a:latin typeface="PT Sans Narrow" panose="020B0506020203020204" pitchFamily="34" charset="0"/>
            </a:rPr>
            <a:t>Employers</a:t>
          </a:r>
          <a:endParaRPr lang="en-US" dirty="0">
            <a:latin typeface="PT Sans Narrow" panose="020B0506020203020204" pitchFamily="34" charset="0"/>
          </a:endParaRPr>
        </a:p>
      </dgm:t>
    </dgm:pt>
    <dgm:pt modelId="{D6C88FB5-31AA-4719-9955-B1B017BE07D2}" type="parTrans" cxnId="{6EF5FBA8-51D8-481B-AE37-868A92EBA776}">
      <dgm:prSet/>
      <dgm:spPr/>
      <dgm:t>
        <a:bodyPr/>
        <a:lstStyle/>
        <a:p>
          <a:endParaRPr lang="en-US">
            <a:latin typeface="PT Sans Narrow" panose="020B0506020203020204" pitchFamily="34" charset="0"/>
          </a:endParaRPr>
        </a:p>
      </dgm:t>
    </dgm:pt>
    <dgm:pt modelId="{21FB52ED-8FB4-45D3-A5B2-A0853297E396}" type="sibTrans" cxnId="{6EF5FBA8-51D8-481B-AE37-868A92EBA776}">
      <dgm:prSet/>
      <dgm:spPr/>
      <dgm:t>
        <a:bodyPr/>
        <a:lstStyle/>
        <a:p>
          <a:endParaRPr lang="en-US">
            <a:latin typeface="PT Sans Narrow" panose="020B0506020203020204" pitchFamily="34" charset="0"/>
          </a:endParaRPr>
        </a:p>
      </dgm:t>
    </dgm:pt>
    <dgm:pt modelId="{ACFA4055-5154-48A2-B7D7-5900495C1BF2}">
      <dgm:prSet phldrT="[Text]"/>
      <dgm:spPr/>
      <dgm:t>
        <a:bodyPr/>
        <a:lstStyle/>
        <a:p>
          <a:r>
            <a:rPr lang="en-US" dirty="0" smtClean="0">
              <a:latin typeface="PT Sans Narrow" panose="020B0506020203020204" pitchFamily="34" charset="0"/>
            </a:rPr>
            <a:t>Secondary</a:t>
          </a:r>
          <a:endParaRPr lang="en-US" dirty="0">
            <a:latin typeface="PT Sans Narrow" panose="020B0506020203020204" pitchFamily="34" charset="0"/>
          </a:endParaRPr>
        </a:p>
      </dgm:t>
    </dgm:pt>
    <dgm:pt modelId="{7B9CBFED-037A-4CE1-9F71-31F1A56C5B40}" type="parTrans" cxnId="{E724E257-4D39-4DEC-A1A2-3322F2C3E448}">
      <dgm:prSet/>
      <dgm:spPr/>
      <dgm:t>
        <a:bodyPr/>
        <a:lstStyle/>
        <a:p>
          <a:endParaRPr lang="en-US">
            <a:latin typeface="PT Sans Narrow" panose="020B0506020203020204" pitchFamily="34" charset="0"/>
          </a:endParaRPr>
        </a:p>
      </dgm:t>
    </dgm:pt>
    <dgm:pt modelId="{EB851E23-D9C3-41DA-840C-0E81BD0199EB}" type="sibTrans" cxnId="{E724E257-4D39-4DEC-A1A2-3322F2C3E448}">
      <dgm:prSet/>
      <dgm:spPr/>
      <dgm:t>
        <a:bodyPr/>
        <a:lstStyle/>
        <a:p>
          <a:endParaRPr lang="en-US">
            <a:latin typeface="PT Sans Narrow" panose="020B0506020203020204" pitchFamily="34" charset="0"/>
          </a:endParaRPr>
        </a:p>
      </dgm:t>
    </dgm:pt>
    <dgm:pt modelId="{0A6BAA46-8EBA-446D-87C8-4A9D90957636}">
      <dgm:prSet phldrT="[Text]"/>
      <dgm:spPr/>
      <dgm:t>
        <a:bodyPr/>
        <a:lstStyle/>
        <a:p>
          <a:r>
            <a:rPr lang="en-US" dirty="0" smtClean="0">
              <a:latin typeface="PT Sans Narrow" panose="020B0506020203020204" pitchFamily="34" charset="0"/>
            </a:rPr>
            <a:t>Local businesses, larger businesses and community organizations</a:t>
          </a:r>
          <a:endParaRPr lang="en-US" dirty="0">
            <a:latin typeface="PT Sans Narrow" panose="020B0506020203020204" pitchFamily="34" charset="0"/>
          </a:endParaRPr>
        </a:p>
      </dgm:t>
    </dgm:pt>
    <dgm:pt modelId="{1231974A-9D01-45C9-8FAA-E8DA263656A8}" type="parTrans" cxnId="{9696694D-361C-4F63-BD39-A21F3412320B}">
      <dgm:prSet/>
      <dgm:spPr/>
      <dgm:t>
        <a:bodyPr/>
        <a:lstStyle/>
        <a:p>
          <a:endParaRPr lang="en-US">
            <a:latin typeface="PT Sans Narrow" panose="020B0506020203020204" pitchFamily="34" charset="0"/>
          </a:endParaRPr>
        </a:p>
      </dgm:t>
    </dgm:pt>
    <dgm:pt modelId="{20F24181-B474-4839-94B0-B25EF22F4E39}" type="sibTrans" cxnId="{9696694D-361C-4F63-BD39-A21F3412320B}">
      <dgm:prSet/>
      <dgm:spPr/>
      <dgm:t>
        <a:bodyPr/>
        <a:lstStyle/>
        <a:p>
          <a:endParaRPr lang="en-US">
            <a:latin typeface="PT Sans Narrow" panose="020B0506020203020204" pitchFamily="34" charset="0"/>
          </a:endParaRPr>
        </a:p>
      </dgm:t>
    </dgm:pt>
    <dgm:pt modelId="{0D0AC9D7-0AB6-4C8A-A74A-66AE85C6C94D}">
      <dgm:prSet phldrT="[Text]"/>
      <dgm:spPr/>
      <dgm:t>
        <a:bodyPr/>
        <a:lstStyle/>
        <a:p>
          <a:r>
            <a:rPr lang="en-US" dirty="0" smtClean="0">
              <a:latin typeface="PT Sans Narrow" panose="020B0506020203020204" pitchFamily="34" charset="0"/>
            </a:rPr>
            <a:t>High school students</a:t>
          </a:r>
          <a:endParaRPr lang="en-US" dirty="0">
            <a:latin typeface="PT Sans Narrow" panose="020B0506020203020204" pitchFamily="34" charset="0"/>
          </a:endParaRPr>
        </a:p>
      </dgm:t>
    </dgm:pt>
    <dgm:pt modelId="{5A584222-F901-4262-97F0-FC358EBBF7AC}" type="parTrans" cxnId="{E3A433AA-2D6C-4D43-9606-BB035394EDD4}">
      <dgm:prSet/>
      <dgm:spPr/>
      <dgm:t>
        <a:bodyPr/>
        <a:lstStyle/>
        <a:p>
          <a:endParaRPr lang="en-US">
            <a:latin typeface="PT Sans Narrow" panose="020B0506020203020204" pitchFamily="34" charset="0"/>
          </a:endParaRPr>
        </a:p>
      </dgm:t>
    </dgm:pt>
    <dgm:pt modelId="{DAFAB3B3-DBB8-47CB-AA30-96A2D1F51BB9}" type="sibTrans" cxnId="{E3A433AA-2D6C-4D43-9606-BB035394EDD4}">
      <dgm:prSet/>
      <dgm:spPr/>
      <dgm:t>
        <a:bodyPr/>
        <a:lstStyle/>
        <a:p>
          <a:endParaRPr lang="en-US">
            <a:latin typeface="PT Sans Narrow" panose="020B0506020203020204" pitchFamily="34" charset="0"/>
          </a:endParaRPr>
        </a:p>
      </dgm:t>
    </dgm:pt>
    <dgm:pt modelId="{924B6E53-F1D1-4A48-9A9C-52A3F04D3656}">
      <dgm:prSet phldrT="[Text]"/>
      <dgm:spPr/>
      <dgm:t>
        <a:bodyPr/>
        <a:lstStyle/>
        <a:p>
          <a:r>
            <a:rPr lang="en-US" dirty="0" smtClean="0">
              <a:latin typeface="PT Sans Narrow" panose="020B0506020203020204" pitchFamily="34" charset="0"/>
            </a:rPr>
            <a:t>Desire work experience/ money</a:t>
          </a:r>
          <a:endParaRPr lang="en-US" dirty="0">
            <a:latin typeface="PT Sans Narrow" panose="020B0506020203020204" pitchFamily="34" charset="0"/>
          </a:endParaRPr>
        </a:p>
      </dgm:t>
    </dgm:pt>
    <dgm:pt modelId="{C66FFB3B-9EE3-4F9D-975F-564C285015E8}" type="parTrans" cxnId="{A8EF67C7-2F9C-47BB-8D76-47B08A20400E}">
      <dgm:prSet/>
      <dgm:spPr/>
      <dgm:t>
        <a:bodyPr/>
        <a:lstStyle/>
        <a:p>
          <a:endParaRPr lang="en-US">
            <a:latin typeface="PT Sans Narrow" panose="020B0506020203020204" pitchFamily="34" charset="0"/>
          </a:endParaRPr>
        </a:p>
      </dgm:t>
    </dgm:pt>
    <dgm:pt modelId="{EFD1C321-492F-4AD5-BA39-9CD4C349B646}" type="sibTrans" cxnId="{A8EF67C7-2F9C-47BB-8D76-47B08A20400E}">
      <dgm:prSet/>
      <dgm:spPr/>
      <dgm:t>
        <a:bodyPr/>
        <a:lstStyle/>
        <a:p>
          <a:endParaRPr lang="en-US">
            <a:latin typeface="PT Sans Narrow" panose="020B0506020203020204" pitchFamily="34" charset="0"/>
          </a:endParaRPr>
        </a:p>
      </dgm:t>
    </dgm:pt>
    <dgm:pt modelId="{310766EE-8BA9-463E-98EC-19D943A90411}">
      <dgm:prSet phldrT="[Text]"/>
      <dgm:spPr/>
      <dgm:t>
        <a:bodyPr/>
        <a:lstStyle/>
        <a:p>
          <a:r>
            <a:rPr lang="en-US" dirty="0" smtClean="0">
              <a:latin typeface="PT Sans Narrow" panose="020B0506020203020204" pitchFamily="34" charset="0"/>
            </a:rPr>
            <a:t>High disposable income and value of education</a:t>
          </a:r>
          <a:endParaRPr lang="en-US" dirty="0">
            <a:latin typeface="PT Sans Narrow" panose="020B0506020203020204" pitchFamily="34" charset="0"/>
          </a:endParaRPr>
        </a:p>
      </dgm:t>
    </dgm:pt>
    <dgm:pt modelId="{8A5444A7-EF76-436E-91E4-DD879F0F205A}" type="parTrans" cxnId="{34565A82-80A7-41EC-A2BB-C000744B7214}">
      <dgm:prSet/>
      <dgm:spPr/>
      <dgm:t>
        <a:bodyPr/>
        <a:lstStyle/>
        <a:p>
          <a:endParaRPr lang="en-US">
            <a:latin typeface="PT Sans Narrow" panose="020B0506020203020204" pitchFamily="34" charset="0"/>
          </a:endParaRPr>
        </a:p>
      </dgm:t>
    </dgm:pt>
    <dgm:pt modelId="{20FC25DF-CB3B-438E-A42C-13DF2F522266}" type="sibTrans" cxnId="{34565A82-80A7-41EC-A2BB-C000744B7214}">
      <dgm:prSet/>
      <dgm:spPr/>
      <dgm:t>
        <a:bodyPr/>
        <a:lstStyle/>
        <a:p>
          <a:endParaRPr lang="en-US">
            <a:latin typeface="PT Sans Narrow" panose="020B0506020203020204" pitchFamily="34" charset="0"/>
          </a:endParaRPr>
        </a:p>
      </dgm:t>
    </dgm:pt>
    <dgm:pt modelId="{DAEA02C7-18AA-4CA3-B03D-6441E132BC67}">
      <dgm:prSet phldrT="[Text]"/>
      <dgm:spPr/>
      <dgm:t>
        <a:bodyPr/>
        <a:lstStyle/>
        <a:p>
          <a:r>
            <a:rPr lang="en-US" dirty="0" smtClean="0">
              <a:latin typeface="PT Sans Narrow" panose="020B0506020203020204" pitchFamily="34" charset="0"/>
            </a:rPr>
            <a:t>Strong sense of community</a:t>
          </a:r>
          <a:endParaRPr lang="en-US" dirty="0">
            <a:latin typeface="PT Sans Narrow" panose="020B0506020203020204" pitchFamily="34" charset="0"/>
          </a:endParaRPr>
        </a:p>
      </dgm:t>
    </dgm:pt>
    <dgm:pt modelId="{456A64F6-B366-41E2-872E-48D3F802C66E}" type="parTrans" cxnId="{EC8F2F4D-47C6-4A08-A73F-B29343EC2085}">
      <dgm:prSet/>
      <dgm:spPr/>
      <dgm:t>
        <a:bodyPr/>
        <a:lstStyle/>
        <a:p>
          <a:endParaRPr lang="en-US">
            <a:latin typeface="PT Sans Narrow" panose="020B0506020203020204" pitchFamily="34" charset="0"/>
          </a:endParaRPr>
        </a:p>
      </dgm:t>
    </dgm:pt>
    <dgm:pt modelId="{49BDE8CE-3DA5-4312-AED4-93B95A60F21B}" type="sibTrans" cxnId="{EC8F2F4D-47C6-4A08-A73F-B29343EC2085}">
      <dgm:prSet/>
      <dgm:spPr/>
      <dgm:t>
        <a:bodyPr/>
        <a:lstStyle/>
        <a:p>
          <a:endParaRPr lang="en-US">
            <a:latin typeface="PT Sans Narrow" panose="020B0506020203020204" pitchFamily="34" charset="0"/>
          </a:endParaRPr>
        </a:p>
      </dgm:t>
    </dgm:pt>
    <dgm:pt modelId="{74685D4B-9A6F-49F2-9C0F-F920AC16DE98}">
      <dgm:prSet phldrT="[Text]"/>
      <dgm:spPr/>
      <dgm:t>
        <a:bodyPr/>
        <a:lstStyle/>
        <a:p>
          <a:r>
            <a:rPr lang="en-US" dirty="0" smtClean="0">
              <a:latin typeface="PT Sans Narrow" panose="020B0506020203020204" pitchFamily="34" charset="0"/>
            </a:rPr>
            <a:t>Require extra labor</a:t>
          </a:r>
          <a:endParaRPr lang="en-US" dirty="0">
            <a:latin typeface="PT Sans Narrow" panose="020B0506020203020204" pitchFamily="34" charset="0"/>
          </a:endParaRPr>
        </a:p>
      </dgm:t>
    </dgm:pt>
    <dgm:pt modelId="{C2A5918C-F373-46ED-B63D-8D184BEBDC89}" type="parTrans" cxnId="{7FA46A9A-6AFC-4974-BD20-7521B3B382BF}">
      <dgm:prSet/>
      <dgm:spPr/>
      <dgm:t>
        <a:bodyPr/>
        <a:lstStyle/>
        <a:p>
          <a:endParaRPr lang="en-US">
            <a:latin typeface="PT Sans Narrow" panose="020B0506020203020204" pitchFamily="34" charset="0"/>
          </a:endParaRPr>
        </a:p>
      </dgm:t>
    </dgm:pt>
    <dgm:pt modelId="{48806F73-2EDA-4D84-BBE2-B969685D256F}" type="sibTrans" cxnId="{7FA46A9A-6AFC-4974-BD20-7521B3B382BF}">
      <dgm:prSet/>
      <dgm:spPr/>
      <dgm:t>
        <a:bodyPr/>
        <a:lstStyle/>
        <a:p>
          <a:endParaRPr lang="en-US">
            <a:latin typeface="PT Sans Narrow" panose="020B0506020203020204" pitchFamily="34" charset="0"/>
          </a:endParaRPr>
        </a:p>
      </dgm:t>
    </dgm:pt>
    <dgm:pt modelId="{92CD1160-D449-4815-891A-597FF88D5946}">
      <dgm:prSet phldrT="[Text]"/>
      <dgm:spPr/>
      <dgm:t>
        <a:bodyPr/>
        <a:lstStyle/>
        <a:p>
          <a:r>
            <a:rPr lang="en-US" dirty="0" smtClean="0">
              <a:latin typeface="PT Sans Narrow" panose="020B0506020203020204" pitchFamily="34" charset="0"/>
            </a:rPr>
            <a:t>Lack resources to find help</a:t>
          </a:r>
          <a:endParaRPr lang="en-US" dirty="0">
            <a:latin typeface="PT Sans Narrow" panose="020B0506020203020204" pitchFamily="34" charset="0"/>
          </a:endParaRPr>
        </a:p>
      </dgm:t>
    </dgm:pt>
    <dgm:pt modelId="{031165ED-D177-48D8-B7A4-FF69E72A6E9C}" type="parTrans" cxnId="{DA21C8CB-2236-4B3F-B558-512EB4AB3B8A}">
      <dgm:prSet/>
      <dgm:spPr/>
      <dgm:t>
        <a:bodyPr/>
        <a:lstStyle/>
        <a:p>
          <a:endParaRPr lang="en-US">
            <a:latin typeface="PT Sans Narrow" panose="020B0506020203020204" pitchFamily="34" charset="0"/>
          </a:endParaRPr>
        </a:p>
      </dgm:t>
    </dgm:pt>
    <dgm:pt modelId="{13801B05-4CE3-4281-AE84-9D7E8C08E370}" type="sibTrans" cxnId="{DA21C8CB-2236-4B3F-B558-512EB4AB3B8A}">
      <dgm:prSet/>
      <dgm:spPr/>
      <dgm:t>
        <a:bodyPr/>
        <a:lstStyle/>
        <a:p>
          <a:endParaRPr lang="en-US">
            <a:latin typeface="PT Sans Narrow" panose="020B0506020203020204" pitchFamily="34" charset="0"/>
          </a:endParaRPr>
        </a:p>
      </dgm:t>
    </dgm:pt>
    <dgm:pt modelId="{1241C7ED-EBAC-4A61-8124-0F7F700D6DB8}" type="pres">
      <dgm:prSet presAssocID="{C64D64DB-4BB2-416E-8605-441E1ABFBCBE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2EB27C44-BBE8-4016-B1B1-FE482EC754E4}" type="pres">
      <dgm:prSet presAssocID="{3A9F27E9-EE9C-4A1F-A8F9-9A2D32DEA401}" presName="composite" presStyleCnt="0"/>
      <dgm:spPr/>
    </dgm:pt>
    <dgm:pt modelId="{EE69E2B9-375C-4E5A-BF2B-5229EDD17166}" type="pres">
      <dgm:prSet presAssocID="{3A9F27E9-EE9C-4A1F-A8F9-9A2D32DEA401}" presName="FirstChild" presStyleLbl="revTx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8EB9D8-AEA6-4302-A703-05D20241057B}" type="pres">
      <dgm:prSet presAssocID="{3A9F27E9-EE9C-4A1F-A8F9-9A2D32DEA401}" presName="Parent" presStyleLbl="alignNode1" presStyleIdx="0" presStyleCnt="3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7CE52E-E694-46CD-89A9-E1C7295C3054}" type="pres">
      <dgm:prSet presAssocID="{3A9F27E9-EE9C-4A1F-A8F9-9A2D32DEA401}" presName="Accent" presStyleLbl="parChTrans1D1" presStyleIdx="0" presStyleCnt="3"/>
      <dgm:spPr/>
    </dgm:pt>
    <dgm:pt modelId="{8A7FE22F-FFB1-4EA7-84EC-1FD711297A91}" type="pres">
      <dgm:prSet presAssocID="{3A9F27E9-EE9C-4A1F-A8F9-9A2D32DEA401}" presName="Child" presStyleLbl="revTx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65BA37-E024-4747-9490-C552AEB03104}" type="pres">
      <dgm:prSet presAssocID="{00EAF06B-DB6D-47E8-B868-8E62C0BA55DE}" presName="sibTrans" presStyleCnt="0"/>
      <dgm:spPr/>
    </dgm:pt>
    <dgm:pt modelId="{D6790FCF-64DF-400B-B6E5-942F119B7018}" type="pres">
      <dgm:prSet presAssocID="{162FCD32-EAB3-4552-B779-10BE6B554597}" presName="composite" presStyleCnt="0"/>
      <dgm:spPr/>
    </dgm:pt>
    <dgm:pt modelId="{3308CBE9-CBDF-4D92-82AE-E327EDB611C5}" type="pres">
      <dgm:prSet presAssocID="{162FCD32-EAB3-4552-B779-10BE6B554597}" presName="FirstChild" presStyleLbl="revTx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A7CCFA-7FDF-4897-96E2-15C0810E10E6}" type="pres">
      <dgm:prSet presAssocID="{162FCD32-EAB3-4552-B779-10BE6B554597}" presName="Parent" presStyleLbl="alignNode1" presStyleIdx="1" presStyleCnt="3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622CA0-B3A1-4379-A7C7-2FC2483E92FF}" type="pres">
      <dgm:prSet presAssocID="{162FCD32-EAB3-4552-B779-10BE6B554597}" presName="Accent" presStyleLbl="parChTrans1D1" presStyleIdx="1" presStyleCnt="3"/>
      <dgm:spPr/>
    </dgm:pt>
    <dgm:pt modelId="{7019C12F-7558-4352-936C-ADA47237884A}" type="pres">
      <dgm:prSet presAssocID="{162FCD32-EAB3-4552-B779-10BE6B554597}" presName="Child" presStyleLbl="revTx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ADCF9-6D42-4253-AD0F-5E479F6D3052}" type="pres">
      <dgm:prSet presAssocID="{61DD69D4-1CCA-4651-85B4-1A421BA282C2}" presName="sibTrans" presStyleCnt="0"/>
      <dgm:spPr/>
    </dgm:pt>
    <dgm:pt modelId="{E03D7F48-2DCB-44E8-9F21-DB0C2DEFAFA8}" type="pres">
      <dgm:prSet presAssocID="{5B7218B4-75AA-45EC-A028-69D7769305B2}" presName="composite" presStyleCnt="0"/>
      <dgm:spPr/>
    </dgm:pt>
    <dgm:pt modelId="{17B3DC28-5AF2-403C-AF8F-B3A41F2C3A9F}" type="pres">
      <dgm:prSet presAssocID="{5B7218B4-75AA-45EC-A028-69D7769305B2}" presName="FirstChild" presStyleLbl="revTx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41BAAC-FBA9-46E4-B019-F681E0303B55}" type="pres">
      <dgm:prSet presAssocID="{5B7218B4-75AA-45EC-A028-69D7769305B2}" presName="Parent" presStyleLbl="alignNode1" presStyleIdx="2" presStyleCnt="3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70EAFF-E925-4C18-A4AC-499ABDA238A3}" type="pres">
      <dgm:prSet presAssocID="{5B7218B4-75AA-45EC-A028-69D7769305B2}" presName="Accent" presStyleLbl="parChTrans1D1" presStyleIdx="2" presStyleCnt="3"/>
      <dgm:spPr/>
    </dgm:pt>
    <dgm:pt modelId="{D6F1F982-2670-4FF5-A225-C9197E7FBE63}" type="pres">
      <dgm:prSet presAssocID="{5B7218B4-75AA-45EC-A028-69D7769305B2}" presName="Child" presStyleLbl="revTx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724E257-4D39-4DEC-A1A2-3322F2C3E448}" srcId="{5B7218B4-75AA-45EC-A028-69D7769305B2}" destId="{ACFA4055-5154-48A2-B7D7-5900495C1BF2}" srcOrd="0" destOrd="0" parTransId="{7B9CBFED-037A-4CE1-9F71-31F1A56C5B40}" sibTransId="{EB851E23-D9C3-41DA-840C-0E81BD0199EB}"/>
    <dgm:cxn modelId="{26ED0F0E-AD2B-4E95-8C47-08F5DA52D50B}" srcId="{162FCD32-EAB3-4552-B779-10BE6B554597}" destId="{11D86CA1-ADFE-48A6-9570-89ADBF59111F}" srcOrd="0" destOrd="0" parTransId="{5732AD39-1C0A-4328-953D-66C2790EA908}" sibTransId="{2956C922-0034-4C31-8D11-C18D0CD9D272}"/>
    <dgm:cxn modelId="{34565A82-80A7-41EC-A2BB-C000744B7214}" srcId="{162FCD32-EAB3-4552-B779-10BE6B554597}" destId="{310766EE-8BA9-463E-98EC-19D943A90411}" srcOrd="2" destOrd="0" parTransId="{8A5444A7-EF76-436E-91E4-DD879F0F205A}" sibTransId="{20FC25DF-CB3B-438E-A42C-13DF2F522266}"/>
    <dgm:cxn modelId="{322DF56D-F8C6-42C4-9726-ED43AFAF6AF1}" srcId="{3A9F27E9-EE9C-4A1F-A8F9-9A2D32DEA401}" destId="{C4750DCE-3554-497B-A051-C3110FD45908}" srcOrd="0" destOrd="0" parTransId="{FF80A4E5-FB25-4D87-AD80-89B0E60564D1}" sibTransId="{AA2BC1BB-A198-456D-A665-0692DF49E447}"/>
    <dgm:cxn modelId="{9696694D-361C-4F63-BD39-A21F3412320B}" srcId="{5B7218B4-75AA-45EC-A028-69D7769305B2}" destId="{0A6BAA46-8EBA-446D-87C8-4A9D90957636}" srcOrd="1" destOrd="0" parTransId="{1231974A-9D01-45C9-8FAA-E8DA263656A8}" sibTransId="{20F24181-B474-4839-94B0-B25EF22F4E39}"/>
    <dgm:cxn modelId="{1484E4D2-3A05-45B3-A7F0-62B30ACFCAA5}" type="presOf" srcId="{162FCD32-EAB3-4552-B779-10BE6B554597}" destId="{1CA7CCFA-7FDF-4897-96E2-15C0810E10E6}" srcOrd="0" destOrd="0" presId="urn:microsoft.com/office/officeart/2011/layout/TabList"/>
    <dgm:cxn modelId="{0DD9B609-E5BD-468A-92F4-DB0D0321A7D8}" type="presOf" srcId="{C64D64DB-4BB2-416E-8605-441E1ABFBCBE}" destId="{1241C7ED-EBAC-4A61-8124-0F7F700D6DB8}" srcOrd="0" destOrd="0" presId="urn:microsoft.com/office/officeart/2011/layout/TabList"/>
    <dgm:cxn modelId="{4F1A58FE-4896-4CBA-8211-DCB1B1B3B666}" type="presOf" srcId="{C962610C-662E-4173-9FF0-82EAEAA31F5E}" destId="{8A7FE22F-FFB1-4EA7-84EC-1FD711297A91}" srcOrd="0" destOrd="0" presId="urn:microsoft.com/office/officeart/2011/layout/TabList"/>
    <dgm:cxn modelId="{D51FBA7B-391D-476F-A7C6-11F75ED9339E}" type="presOf" srcId="{310766EE-8BA9-463E-98EC-19D943A90411}" destId="{7019C12F-7558-4352-936C-ADA47237884A}" srcOrd="0" destOrd="1" presId="urn:microsoft.com/office/officeart/2011/layout/TabList"/>
    <dgm:cxn modelId="{1CFD4D7C-1559-4474-8D4E-7B6DF2C26CE9}" type="presOf" srcId="{5B7218B4-75AA-45EC-A028-69D7769305B2}" destId="{D941BAAC-FBA9-46E4-B019-F681E0303B55}" srcOrd="0" destOrd="0" presId="urn:microsoft.com/office/officeart/2011/layout/TabList"/>
    <dgm:cxn modelId="{AC0251A7-14E1-4A60-84A1-BDBCF7FB21CA}" type="presOf" srcId="{ACFA4055-5154-48A2-B7D7-5900495C1BF2}" destId="{17B3DC28-5AF2-403C-AF8F-B3A41F2C3A9F}" srcOrd="0" destOrd="0" presId="urn:microsoft.com/office/officeart/2011/layout/TabList"/>
    <dgm:cxn modelId="{7FA46A9A-6AFC-4974-BD20-7521B3B382BF}" srcId="{5B7218B4-75AA-45EC-A028-69D7769305B2}" destId="{74685D4B-9A6F-49F2-9C0F-F920AC16DE98}" srcOrd="2" destOrd="0" parTransId="{C2A5918C-F373-46ED-B63D-8D184BEBDC89}" sibTransId="{48806F73-2EDA-4D84-BBE2-B969685D256F}"/>
    <dgm:cxn modelId="{ED749613-AB43-4BA7-A962-F3364800B159}" type="presOf" srcId="{DAEA02C7-18AA-4CA3-B03D-6441E132BC67}" destId="{7019C12F-7558-4352-936C-ADA47237884A}" srcOrd="0" destOrd="2" presId="urn:microsoft.com/office/officeart/2011/layout/TabList"/>
    <dgm:cxn modelId="{F084AE48-90F3-4D1D-A602-A7C6F079221F}" type="presOf" srcId="{8EA2E151-913E-4180-B83E-6528F1F0A83F}" destId="{7019C12F-7558-4352-936C-ADA47237884A}" srcOrd="0" destOrd="0" presId="urn:microsoft.com/office/officeart/2011/layout/TabList"/>
    <dgm:cxn modelId="{C60204BE-722D-4C6C-A9D5-14AD5A82A523}" type="presOf" srcId="{0D0AC9D7-0AB6-4C8A-A74A-66AE85C6C94D}" destId="{8A7FE22F-FFB1-4EA7-84EC-1FD711297A91}" srcOrd="0" destOrd="1" presId="urn:microsoft.com/office/officeart/2011/layout/TabList"/>
    <dgm:cxn modelId="{1E093D4B-BF27-41B3-8881-EEE3D40946FE}" type="presOf" srcId="{11D86CA1-ADFE-48A6-9570-89ADBF59111F}" destId="{3308CBE9-CBDF-4D92-82AE-E327EDB611C5}" srcOrd="0" destOrd="0" presId="urn:microsoft.com/office/officeart/2011/layout/TabList"/>
    <dgm:cxn modelId="{AA5F179C-C58A-459D-9878-2ADD0A051D48}" type="presOf" srcId="{3A9F27E9-EE9C-4A1F-A8F9-9A2D32DEA401}" destId="{8C8EB9D8-AEA6-4302-A703-05D20241057B}" srcOrd="0" destOrd="0" presId="urn:microsoft.com/office/officeart/2011/layout/TabList"/>
    <dgm:cxn modelId="{6EF5FBA8-51D8-481B-AE37-868A92EBA776}" srcId="{C64D64DB-4BB2-416E-8605-441E1ABFBCBE}" destId="{5B7218B4-75AA-45EC-A028-69D7769305B2}" srcOrd="2" destOrd="0" parTransId="{D6C88FB5-31AA-4719-9955-B1B017BE07D2}" sibTransId="{21FB52ED-8FB4-45D3-A5B2-A0853297E396}"/>
    <dgm:cxn modelId="{0E98B284-779D-414E-91AF-C8EC12EC626E}" srcId="{C64D64DB-4BB2-416E-8605-441E1ABFBCBE}" destId="{162FCD32-EAB3-4552-B779-10BE6B554597}" srcOrd="1" destOrd="0" parTransId="{AF7C7AFA-8C1D-4633-B927-D09E5A119377}" sibTransId="{61DD69D4-1CCA-4651-85B4-1A421BA282C2}"/>
    <dgm:cxn modelId="{04340A64-751C-468A-91FF-812E6D5C2B12}" srcId="{3A9F27E9-EE9C-4A1F-A8F9-9A2D32DEA401}" destId="{C962610C-662E-4173-9FF0-82EAEAA31F5E}" srcOrd="1" destOrd="0" parTransId="{15F8CD29-E641-43C0-A75B-113B7F1ED4A7}" sibTransId="{582086B5-5642-48A8-A18F-30F1E02FA61D}"/>
    <dgm:cxn modelId="{E3A433AA-2D6C-4D43-9606-BB035394EDD4}" srcId="{3A9F27E9-EE9C-4A1F-A8F9-9A2D32DEA401}" destId="{0D0AC9D7-0AB6-4C8A-A74A-66AE85C6C94D}" srcOrd="2" destOrd="0" parTransId="{5A584222-F901-4262-97F0-FC358EBBF7AC}" sibTransId="{DAFAB3B3-DBB8-47CB-AA30-96A2D1F51BB9}"/>
    <dgm:cxn modelId="{97F590FE-EA95-4B63-BDBD-D3DFFA345D4B}" type="presOf" srcId="{924B6E53-F1D1-4A48-9A9C-52A3F04D3656}" destId="{8A7FE22F-FFB1-4EA7-84EC-1FD711297A91}" srcOrd="0" destOrd="2" presId="urn:microsoft.com/office/officeart/2011/layout/TabList"/>
    <dgm:cxn modelId="{A8EF67C7-2F9C-47BB-8D76-47B08A20400E}" srcId="{3A9F27E9-EE9C-4A1F-A8F9-9A2D32DEA401}" destId="{924B6E53-F1D1-4A48-9A9C-52A3F04D3656}" srcOrd="3" destOrd="0" parTransId="{C66FFB3B-9EE3-4F9D-975F-564C285015E8}" sibTransId="{EFD1C321-492F-4AD5-BA39-9CD4C349B646}"/>
    <dgm:cxn modelId="{DA21C8CB-2236-4B3F-B558-512EB4AB3B8A}" srcId="{5B7218B4-75AA-45EC-A028-69D7769305B2}" destId="{92CD1160-D449-4815-891A-597FF88D5946}" srcOrd="3" destOrd="0" parTransId="{031165ED-D177-48D8-B7A4-FF69E72A6E9C}" sibTransId="{13801B05-4CE3-4281-AE84-9D7E8C08E370}"/>
    <dgm:cxn modelId="{07045A0D-4A39-46BB-945F-D8CE50618DC0}" srcId="{162FCD32-EAB3-4552-B779-10BE6B554597}" destId="{8EA2E151-913E-4180-B83E-6528F1F0A83F}" srcOrd="1" destOrd="0" parTransId="{54069B63-EB82-42F1-AF00-0272C9495D42}" sibTransId="{BB4C2E71-0125-4FC7-85B1-331AEFAF5A13}"/>
    <dgm:cxn modelId="{CBCACD75-59BF-4F92-87DB-06140F8F8AC8}" type="presOf" srcId="{92CD1160-D449-4815-891A-597FF88D5946}" destId="{D6F1F982-2670-4FF5-A225-C9197E7FBE63}" srcOrd="0" destOrd="2" presId="urn:microsoft.com/office/officeart/2011/layout/TabList"/>
    <dgm:cxn modelId="{FDB67B25-A062-447C-B4EA-1EB8068E41DE}" type="presOf" srcId="{C4750DCE-3554-497B-A051-C3110FD45908}" destId="{EE69E2B9-375C-4E5A-BF2B-5229EDD17166}" srcOrd="0" destOrd="0" presId="urn:microsoft.com/office/officeart/2011/layout/TabList"/>
    <dgm:cxn modelId="{EC8F2F4D-47C6-4A08-A73F-B29343EC2085}" srcId="{162FCD32-EAB3-4552-B779-10BE6B554597}" destId="{DAEA02C7-18AA-4CA3-B03D-6441E132BC67}" srcOrd="3" destOrd="0" parTransId="{456A64F6-B366-41E2-872E-48D3F802C66E}" sibTransId="{49BDE8CE-3DA5-4312-AED4-93B95A60F21B}"/>
    <dgm:cxn modelId="{8EC79683-BDF6-4B5D-9CA6-B2E529FF3C49}" type="presOf" srcId="{74685D4B-9A6F-49F2-9C0F-F920AC16DE98}" destId="{D6F1F982-2670-4FF5-A225-C9197E7FBE63}" srcOrd="0" destOrd="1" presId="urn:microsoft.com/office/officeart/2011/layout/TabList"/>
    <dgm:cxn modelId="{BE263651-775A-4FCA-A9FB-E764E43B7F06}" type="presOf" srcId="{0A6BAA46-8EBA-446D-87C8-4A9D90957636}" destId="{D6F1F982-2670-4FF5-A225-C9197E7FBE63}" srcOrd="0" destOrd="0" presId="urn:microsoft.com/office/officeart/2011/layout/TabList"/>
    <dgm:cxn modelId="{95902C3E-1767-49D5-B2BB-0F8AAC436C5E}" srcId="{C64D64DB-4BB2-416E-8605-441E1ABFBCBE}" destId="{3A9F27E9-EE9C-4A1F-A8F9-9A2D32DEA401}" srcOrd="0" destOrd="0" parTransId="{033C8E79-0A1D-4445-8FC1-7148D411E421}" sibTransId="{00EAF06B-DB6D-47E8-B868-8E62C0BA55DE}"/>
    <dgm:cxn modelId="{097CD330-8F54-4562-A482-705674A97653}" type="presParOf" srcId="{1241C7ED-EBAC-4A61-8124-0F7F700D6DB8}" destId="{2EB27C44-BBE8-4016-B1B1-FE482EC754E4}" srcOrd="0" destOrd="0" presId="urn:microsoft.com/office/officeart/2011/layout/TabList"/>
    <dgm:cxn modelId="{E368FE8C-A57E-4B7B-8193-D63ED653ADBA}" type="presParOf" srcId="{2EB27C44-BBE8-4016-B1B1-FE482EC754E4}" destId="{EE69E2B9-375C-4E5A-BF2B-5229EDD17166}" srcOrd="0" destOrd="0" presId="urn:microsoft.com/office/officeart/2011/layout/TabList"/>
    <dgm:cxn modelId="{A009CBD1-822B-4249-A7F5-A9428B6AB594}" type="presParOf" srcId="{2EB27C44-BBE8-4016-B1B1-FE482EC754E4}" destId="{8C8EB9D8-AEA6-4302-A703-05D20241057B}" srcOrd="1" destOrd="0" presId="urn:microsoft.com/office/officeart/2011/layout/TabList"/>
    <dgm:cxn modelId="{8298EA2E-7383-4CA3-B0F7-0E19E927F4B5}" type="presParOf" srcId="{2EB27C44-BBE8-4016-B1B1-FE482EC754E4}" destId="{697CE52E-E694-46CD-89A9-E1C7295C3054}" srcOrd="2" destOrd="0" presId="urn:microsoft.com/office/officeart/2011/layout/TabList"/>
    <dgm:cxn modelId="{E7B14220-01B9-4276-8680-B863F0FF4A63}" type="presParOf" srcId="{1241C7ED-EBAC-4A61-8124-0F7F700D6DB8}" destId="{8A7FE22F-FFB1-4EA7-84EC-1FD711297A91}" srcOrd="1" destOrd="0" presId="urn:microsoft.com/office/officeart/2011/layout/TabList"/>
    <dgm:cxn modelId="{C6B41EB2-3519-4A84-B15D-70128DFC3209}" type="presParOf" srcId="{1241C7ED-EBAC-4A61-8124-0F7F700D6DB8}" destId="{5365BA37-E024-4747-9490-C552AEB03104}" srcOrd="2" destOrd="0" presId="urn:microsoft.com/office/officeart/2011/layout/TabList"/>
    <dgm:cxn modelId="{63138F27-C249-42EE-BD4C-8E686582297D}" type="presParOf" srcId="{1241C7ED-EBAC-4A61-8124-0F7F700D6DB8}" destId="{D6790FCF-64DF-400B-B6E5-942F119B7018}" srcOrd="3" destOrd="0" presId="urn:microsoft.com/office/officeart/2011/layout/TabList"/>
    <dgm:cxn modelId="{7EC1E552-7A8B-4F1B-90CA-34F59BAFBE44}" type="presParOf" srcId="{D6790FCF-64DF-400B-B6E5-942F119B7018}" destId="{3308CBE9-CBDF-4D92-82AE-E327EDB611C5}" srcOrd="0" destOrd="0" presId="urn:microsoft.com/office/officeart/2011/layout/TabList"/>
    <dgm:cxn modelId="{55D8B7ED-3F9D-465B-8733-542143C11207}" type="presParOf" srcId="{D6790FCF-64DF-400B-B6E5-942F119B7018}" destId="{1CA7CCFA-7FDF-4897-96E2-15C0810E10E6}" srcOrd="1" destOrd="0" presId="urn:microsoft.com/office/officeart/2011/layout/TabList"/>
    <dgm:cxn modelId="{E568311C-2BA0-4885-8F19-183D9D72E4EE}" type="presParOf" srcId="{D6790FCF-64DF-400B-B6E5-942F119B7018}" destId="{27622CA0-B3A1-4379-A7C7-2FC2483E92FF}" srcOrd="2" destOrd="0" presId="urn:microsoft.com/office/officeart/2011/layout/TabList"/>
    <dgm:cxn modelId="{AF403FDC-C4BD-497D-BEC0-21D2BC95B0E7}" type="presParOf" srcId="{1241C7ED-EBAC-4A61-8124-0F7F700D6DB8}" destId="{7019C12F-7558-4352-936C-ADA47237884A}" srcOrd="4" destOrd="0" presId="urn:microsoft.com/office/officeart/2011/layout/TabList"/>
    <dgm:cxn modelId="{C47E4596-3E4F-42A1-918F-4FABE8EAA96F}" type="presParOf" srcId="{1241C7ED-EBAC-4A61-8124-0F7F700D6DB8}" destId="{CB6ADCF9-6D42-4253-AD0F-5E479F6D3052}" srcOrd="5" destOrd="0" presId="urn:microsoft.com/office/officeart/2011/layout/TabList"/>
    <dgm:cxn modelId="{C9532AFC-1770-474D-BD39-51FFA91EC593}" type="presParOf" srcId="{1241C7ED-EBAC-4A61-8124-0F7F700D6DB8}" destId="{E03D7F48-2DCB-44E8-9F21-DB0C2DEFAFA8}" srcOrd="6" destOrd="0" presId="urn:microsoft.com/office/officeart/2011/layout/TabList"/>
    <dgm:cxn modelId="{518915C0-2A47-4A3B-A445-8EAC92A91F7B}" type="presParOf" srcId="{E03D7F48-2DCB-44E8-9F21-DB0C2DEFAFA8}" destId="{17B3DC28-5AF2-403C-AF8F-B3A41F2C3A9F}" srcOrd="0" destOrd="0" presId="urn:microsoft.com/office/officeart/2011/layout/TabList"/>
    <dgm:cxn modelId="{4FF35586-0612-4E4C-A8EA-0F5ED5F428ED}" type="presParOf" srcId="{E03D7F48-2DCB-44E8-9F21-DB0C2DEFAFA8}" destId="{D941BAAC-FBA9-46E4-B019-F681E0303B55}" srcOrd="1" destOrd="0" presId="urn:microsoft.com/office/officeart/2011/layout/TabList"/>
    <dgm:cxn modelId="{9D4A04B6-C282-4C34-BB6F-AECAF73B298F}" type="presParOf" srcId="{E03D7F48-2DCB-44E8-9F21-DB0C2DEFAFA8}" destId="{0D70EAFF-E925-4C18-A4AC-499ABDA238A3}" srcOrd="2" destOrd="0" presId="urn:microsoft.com/office/officeart/2011/layout/TabList"/>
    <dgm:cxn modelId="{33C353DC-9302-4D08-AD04-C1D47F3EDFFE}" type="presParOf" srcId="{1241C7ED-EBAC-4A61-8124-0F7F700D6DB8}" destId="{D6F1F982-2670-4FF5-A225-C9197E7FBE63}" srcOrd="7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64D64DB-4BB2-416E-8605-441E1ABFBCBE}" type="doc">
      <dgm:prSet loTypeId="urn:microsoft.com/office/officeart/2011/layout/Tab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3A9F27E9-EE9C-4A1F-A8F9-9A2D32DEA401}">
      <dgm:prSet phldrT="[Text]"/>
      <dgm:spPr/>
      <dgm:t>
        <a:bodyPr/>
        <a:lstStyle/>
        <a:p>
          <a:r>
            <a:rPr lang="en-US" dirty="0" smtClean="0">
              <a:latin typeface="PT Sans Narrow" panose="020B0506020203020204" pitchFamily="34" charset="0"/>
            </a:rPr>
            <a:t>Cupertino</a:t>
          </a:r>
          <a:endParaRPr lang="en-US" dirty="0">
            <a:latin typeface="PT Sans Narrow" panose="020B0506020203020204" pitchFamily="34" charset="0"/>
          </a:endParaRPr>
        </a:p>
      </dgm:t>
    </dgm:pt>
    <dgm:pt modelId="{033C8E79-0A1D-4445-8FC1-7148D411E421}" type="parTrans" cxnId="{95902C3E-1767-49D5-B2BB-0F8AAC436C5E}">
      <dgm:prSet/>
      <dgm:spPr/>
      <dgm:t>
        <a:bodyPr/>
        <a:lstStyle/>
        <a:p>
          <a:endParaRPr lang="en-US">
            <a:latin typeface="PT Sans Narrow" panose="020B0506020203020204" pitchFamily="34" charset="0"/>
          </a:endParaRPr>
        </a:p>
      </dgm:t>
    </dgm:pt>
    <dgm:pt modelId="{00EAF06B-DB6D-47E8-B868-8E62C0BA55DE}" type="sibTrans" cxnId="{95902C3E-1767-49D5-B2BB-0F8AAC436C5E}">
      <dgm:prSet/>
      <dgm:spPr/>
      <dgm:t>
        <a:bodyPr/>
        <a:lstStyle/>
        <a:p>
          <a:endParaRPr lang="en-US">
            <a:latin typeface="PT Sans Narrow" panose="020B0506020203020204" pitchFamily="34" charset="0"/>
          </a:endParaRPr>
        </a:p>
      </dgm:t>
    </dgm:pt>
    <dgm:pt modelId="{C4750DCE-3554-497B-A051-C3110FD45908}">
      <dgm:prSet phldrT="[Text]"/>
      <dgm:spPr/>
      <dgm:t>
        <a:bodyPr/>
        <a:lstStyle/>
        <a:p>
          <a:r>
            <a:rPr lang="en-US" dirty="0" smtClean="0">
              <a:latin typeface="PT Sans Narrow" panose="020B0506020203020204" pitchFamily="34" charset="0"/>
            </a:rPr>
            <a:t> </a:t>
          </a:r>
          <a:endParaRPr lang="en-US" dirty="0">
            <a:latin typeface="PT Sans Narrow" panose="020B0506020203020204" pitchFamily="34" charset="0"/>
          </a:endParaRPr>
        </a:p>
      </dgm:t>
    </dgm:pt>
    <dgm:pt modelId="{FF80A4E5-FB25-4D87-AD80-89B0E60564D1}" type="parTrans" cxnId="{322DF56D-F8C6-42C4-9726-ED43AFAF6AF1}">
      <dgm:prSet/>
      <dgm:spPr/>
      <dgm:t>
        <a:bodyPr/>
        <a:lstStyle/>
        <a:p>
          <a:endParaRPr lang="en-US">
            <a:latin typeface="PT Sans Narrow" panose="020B0506020203020204" pitchFamily="34" charset="0"/>
          </a:endParaRPr>
        </a:p>
      </dgm:t>
    </dgm:pt>
    <dgm:pt modelId="{AA2BC1BB-A198-456D-A665-0692DF49E447}" type="sibTrans" cxnId="{322DF56D-F8C6-42C4-9726-ED43AFAF6AF1}">
      <dgm:prSet/>
      <dgm:spPr/>
      <dgm:t>
        <a:bodyPr/>
        <a:lstStyle/>
        <a:p>
          <a:endParaRPr lang="en-US">
            <a:latin typeface="PT Sans Narrow" panose="020B0506020203020204" pitchFamily="34" charset="0"/>
          </a:endParaRPr>
        </a:p>
      </dgm:t>
    </dgm:pt>
    <dgm:pt modelId="{C962610C-662E-4173-9FF0-82EAEAA31F5E}">
      <dgm:prSet phldrT="[Text]"/>
      <dgm:spPr/>
      <dgm:t>
        <a:bodyPr/>
        <a:lstStyle/>
        <a:p>
          <a:r>
            <a:rPr lang="en-US" dirty="0" smtClean="0">
              <a:latin typeface="PT Sans Narrow" panose="020B0506020203020204" pitchFamily="34" charset="0"/>
            </a:rPr>
            <a:t>58,000 people </a:t>
          </a:r>
          <a:endParaRPr lang="en-US" dirty="0">
            <a:latin typeface="PT Sans Narrow" panose="020B0506020203020204" pitchFamily="34" charset="0"/>
          </a:endParaRPr>
        </a:p>
      </dgm:t>
    </dgm:pt>
    <dgm:pt modelId="{15F8CD29-E641-43C0-A75B-113B7F1ED4A7}" type="parTrans" cxnId="{04340A64-751C-468A-91FF-812E6D5C2B12}">
      <dgm:prSet/>
      <dgm:spPr/>
      <dgm:t>
        <a:bodyPr/>
        <a:lstStyle/>
        <a:p>
          <a:endParaRPr lang="en-US">
            <a:latin typeface="PT Sans Narrow" panose="020B0506020203020204" pitchFamily="34" charset="0"/>
          </a:endParaRPr>
        </a:p>
      </dgm:t>
    </dgm:pt>
    <dgm:pt modelId="{582086B5-5642-48A8-A18F-30F1E02FA61D}" type="sibTrans" cxnId="{04340A64-751C-468A-91FF-812E6D5C2B12}">
      <dgm:prSet/>
      <dgm:spPr/>
      <dgm:t>
        <a:bodyPr/>
        <a:lstStyle/>
        <a:p>
          <a:endParaRPr lang="en-US">
            <a:latin typeface="PT Sans Narrow" panose="020B0506020203020204" pitchFamily="34" charset="0"/>
          </a:endParaRPr>
        </a:p>
      </dgm:t>
    </dgm:pt>
    <dgm:pt modelId="{162FCD32-EAB3-4552-B779-10BE6B554597}">
      <dgm:prSet phldrT="[Text]"/>
      <dgm:spPr/>
      <dgm:t>
        <a:bodyPr/>
        <a:lstStyle/>
        <a:p>
          <a:r>
            <a:rPr lang="en-US" dirty="0" smtClean="0">
              <a:latin typeface="PT Sans Narrow" panose="020B0506020203020204" pitchFamily="34" charset="0"/>
            </a:rPr>
            <a:t>Silicon Valley</a:t>
          </a:r>
          <a:endParaRPr lang="en-US" dirty="0">
            <a:latin typeface="PT Sans Narrow" panose="020B0506020203020204" pitchFamily="34" charset="0"/>
          </a:endParaRPr>
        </a:p>
      </dgm:t>
    </dgm:pt>
    <dgm:pt modelId="{AF7C7AFA-8C1D-4633-B927-D09E5A119377}" type="parTrans" cxnId="{0E98B284-779D-414E-91AF-C8EC12EC626E}">
      <dgm:prSet/>
      <dgm:spPr/>
      <dgm:t>
        <a:bodyPr/>
        <a:lstStyle/>
        <a:p>
          <a:endParaRPr lang="en-US">
            <a:latin typeface="PT Sans Narrow" panose="020B0506020203020204" pitchFamily="34" charset="0"/>
          </a:endParaRPr>
        </a:p>
      </dgm:t>
    </dgm:pt>
    <dgm:pt modelId="{61DD69D4-1CCA-4651-85B4-1A421BA282C2}" type="sibTrans" cxnId="{0E98B284-779D-414E-91AF-C8EC12EC626E}">
      <dgm:prSet/>
      <dgm:spPr/>
      <dgm:t>
        <a:bodyPr/>
        <a:lstStyle/>
        <a:p>
          <a:endParaRPr lang="en-US">
            <a:latin typeface="PT Sans Narrow" panose="020B0506020203020204" pitchFamily="34" charset="0"/>
          </a:endParaRPr>
        </a:p>
      </dgm:t>
    </dgm:pt>
    <dgm:pt modelId="{11D86CA1-ADFE-48A6-9570-89ADBF59111F}">
      <dgm:prSet phldrT="[Text]"/>
      <dgm:spPr/>
      <dgm:t>
        <a:bodyPr/>
        <a:lstStyle/>
        <a:p>
          <a:endParaRPr lang="en-US" dirty="0">
            <a:latin typeface="PT Sans Narrow" panose="020B0506020203020204" pitchFamily="34" charset="0"/>
          </a:endParaRPr>
        </a:p>
      </dgm:t>
    </dgm:pt>
    <dgm:pt modelId="{5732AD39-1C0A-4328-953D-66C2790EA908}" type="parTrans" cxnId="{26ED0F0E-AD2B-4E95-8C47-08F5DA52D50B}">
      <dgm:prSet/>
      <dgm:spPr/>
      <dgm:t>
        <a:bodyPr/>
        <a:lstStyle/>
        <a:p>
          <a:endParaRPr lang="en-US">
            <a:latin typeface="PT Sans Narrow" panose="020B0506020203020204" pitchFamily="34" charset="0"/>
          </a:endParaRPr>
        </a:p>
      </dgm:t>
    </dgm:pt>
    <dgm:pt modelId="{2956C922-0034-4C31-8D11-C18D0CD9D272}" type="sibTrans" cxnId="{26ED0F0E-AD2B-4E95-8C47-08F5DA52D50B}">
      <dgm:prSet/>
      <dgm:spPr/>
      <dgm:t>
        <a:bodyPr/>
        <a:lstStyle/>
        <a:p>
          <a:endParaRPr lang="en-US">
            <a:latin typeface="PT Sans Narrow" panose="020B0506020203020204" pitchFamily="34" charset="0"/>
          </a:endParaRPr>
        </a:p>
      </dgm:t>
    </dgm:pt>
    <dgm:pt modelId="{8EA2E151-913E-4180-B83E-6528F1F0A83F}">
      <dgm:prSet phldrT="[Text]"/>
      <dgm:spPr/>
      <dgm:t>
        <a:bodyPr/>
        <a:lstStyle/>
        <a:p>
          <a:r>
            <a:rPr lang="en-US" dirty="0" smtClean="0">
              <a:latin typeface="PT Sans Narrow" panose="020B0506020203020204" pitchFamily="34" charset="0"/>
            </a:rPr>
            <a:t>256,000 teens</a:t>
          </a:r>
          <a:endParaRPr lang="en-US" dirty="0">
            <a:latin typeface="PT Sans Narrow" panose="020B0506020203020204" pitchFamily="34" charset="0"/>
          </a:endParaRPr>
        </a:p>
      </dgm:t>
    </dgm:pt>
    <dgm:pt modelId="{54069B63-EB82-42F1-AF00-0272C9495D42}" type="parTrans" cxnId="{07045A0D-4A39-46BB-945F-D8CE50618DC0}">
      <dgm:prSet/>
      <dgm:spPr/>
      <dgm:t>
        <a:bodyPr/>
        <a:lstStyle/>
        <a:p>
          <a:endParaRPr lang="en-US">
            <a:latin typeface="PT Sans Narrow" panose="020B0506020203020204" pitchFamily="34" charset="0"/>
          </a:endParaRPr>
        </a:p>
      </dgm:t>
    </dgm:pt>
    <dgm:pt modelId="{BB4C2E71-0125-4FC7-85B1-331AEFAF5A13}" type="sibTrans" cxnId="{07045A0D-4A39-46BB-945F-D8CE50618DC0}">
      <dgm:prSet/>
      <dgm:spPr/>
      <dgm:t>
        <a:bodyPr/>
        <a:lstStyle/>
        <a:p>
          <a:endParaRPr lang="en-US">
            <a:latin typeface="PT Sans Narrow" panose="020B0506020203020204" pitchFamily="34" charset="0"/>
          </a:endParaRPr>
        </a:p>
      </dgm:t>
    </dgm:pt>
    <dgm:pt modelId="{0D0AC9D7-0AB6-4C8A-A74A-66AE85C6C94D}">
      <dgm:prSet phldrT="[Text]"/>
      <dgm:spPr/>
      <dgm:t>
        <a:bodyPr/>
        <a:lstStyle/>
        <a:p>
          <a:r>
            <a:rPr lang="en-US" dirty="0" smtClean="0">
              <a:latin typeface="PT Sans Narrow" panose="020B0506020203020204" pitchFamily="34" charset="0"/>
            </a:rPr>
            <a:t>4000 high school students</a:t>
          </a:r>
          <a:endParaRPr lang="en-US" dirty="0">
            <a:latin typeface="PT Sans Narrow" panose="020B0506020203020204" pitchFamily="34" charset="0"/>
          </a:endParaRPr>
        </a:p>
      </dgm:t>
    </dgm:pt>
    <dgm:pt modelId="{5A584222-F901-4262-97F0-FC358EBBF7AC}" type="parTrans" cxnId="{E3A433AA-2D6C-4D43-9606-BB035394EDD4}">
      <dgm:prSet/>
      <dgm:spPr/>
      <dgm:t>
        <a:bodyPr/>
        <a:lstStyle/>
        <a:p>
          <a:endParaRPr lang="en-US">
            <a:latin typeface="PT Sans Narrow" panose="020B0506020203020204" pitchFamily="34" charset="0"/>
          </a:endParaRPr>
        </a:p>
      </dgm:t>
    </dgm:pt>
    <dgm:pt modelId="{DAFAB3B3-DBB8-47CB-AA30-96A2D1F51BB9}" type="sibTrans" cxnId="{E3A433AA-2D6C-4D43-9606-BB035394EDD4}">
      <dgm:prSet/>
      <dgm:spPr/>
      <dgm:t>
        <a:bodyPr/>
        <a:lstStyle/>
        <a:p>
          <a:endParaRPr lang="en-US">
            <a:latin typeface="PT Sans Narrow" panose="020B0506020203020204" pitchFamily="34" charset="0"/>
          </a:endParaRPr>
        </a:p>
      </dgm:t>
    </dgm:pt>
    <dgm:pt modelId="{924B6E53-F1D1-4A48-9A9C-52A3F04D3656}">
      <dgm:prSet phldrT="[Text]"/>
      <dgm:spPr/>
      <dgm:t>
        <a:bodyPr/>
        <a:lstStyle/>
        <a:p>
          <a:r>
            <a:rPr lang="en-US" dirty="0" smtClean="0">
              <a:latin typeface="PT Sans Narrow" panose="020B0506020203020204" pitchFamily="34" charset="0"/>
            </a:rPr>
            <a:t>Median Income - $125,000</a:t>
          </a:r>
          <a:endParaRPr lang="en-US" dirty="0">
            <a:latin typeface="PT Sans Narrow" panose="020B0506020203020204" pitchFamily="34" charset="0"/>
          </a:endParaRPr>
        </a:p>
      </dgm:t>
    </dgm:pt>
    <dgm:pt modelId="{C66FFB3B-9EE3-4F9D-975F-564C285015E8}" type="parTrans" cxnId="{A8EF67C7-2F9C-47BB-8D76-47B08A20400E}">
      <dgm:prSet/>
      <dgm:spPr/>
      <dgm:t>
        <a:bodyPr/>
        <a:lstStyle/>
        <a:p>
          <a:endParaRPr lang="en-US">
            <a:latin typeface="PT Sans Narrow" panose="020B0506020203020204" pitchFamily="34" charset="0"/>
          </a:endParaRPr>
        </a:p>
      </dgm:t>
    </dgm:pt>
    <dgm:pt modelId="{EFD1C321-492F-4AD5-BA39-9CD4C349B646}" type="sibTrans" cxnId="{A8EF67C7-2F9C-47BB-8D76-47B08A20400E}">
      <dgm:prSet/>
      <dgm:spPr/>
      <dgm:t>
        <a:bodyPr/>
        <a:lstStyle/>
        <a:p>
          <a:endParaRPr lang="en-US">
            <a:latin typeface="PT Sans Narrow" panose="020B0506020203020204" pitchFamily="34" charset="0"/>
          </a:endParaRPr>
        </a:p>
      </dgm:t>
    </dgm:pt>
    <dgm:pt modelId="{79D4BC41-47BE-4650-BE00-A68C0B2FEE2F}">
      <dgm:prSet phldrT="[Text]"/>
      <dgm:spPr/>
      <dgm:t>
        <a:bodyPr/>
        <a:lstStyle/>
        <a:p>
          <a:r>
            <a:rPr lang="en-US" dirty="0" smtClean="0">
              <a:latin typeface="PT Sans Narrow" panose="020B0506020203020204" pitchFamily="34" charset="0"/>
            </a:rPr>
            <a:t>450 businesses</a:t>
          </a:r>
          <a:endParaRPr lang="en-US" dirty="0">
            <a:latin typeface="PT Sans Narrow" panose="020B0506020203020204" pitchFamily="34" charset="0"/>
          </a:endParaRPr>
        </a:p>
      </dgm:t>
    </dgm:pt>
    <dgm:pt modelId="{1F827DFC-F72E-4FEA-ABC0-368B085E4EB5}" type="parTrans" cxnId="{7C4CD64E-27D4-4979-88ED-E4962D36623D}">
      <dgm:prSet/>
      <dgm:spPr/>
      <dgm:t>
        <a:bodyPr/>
        <a:lstStyle/>
        <a:p>
          <a:endParaRPr lang="en-US"/>
        </a:p>
      </dgm:t>
    </dgm:pt>
    <dgm:pt modelId="{8CFFFE91-5C09-484C-A638-06835B3EAA93}" type="sibTrans" cxnId="{7C4CD64E-27D4-4979-88ED-E4962D36623D}">
      <dgm:prSet/>
      <dgm:spPr/>
      <dgm:t>
        <a:bodyPr/>
        <a:lstStyle/>
        <a:p>
          <a:endParaRPr lang="en-US"/>
        </a:p>
      </dgm:t>
    </dgm:pt>
    <dgm:pt modelId="{CF9AC966-5DDE-4E71-A931-05B7F0DD552F}">
      <dgm:prSet phldrT="[Text]"/>
      <dgm:spPr/>
      <dgm:t>
        <a:bodyPr/>
        <a:lstStyle/>
        <a:p>
          <a:r>
            <a:rPr lang="en-US" dirty="0" smtClean="0">
              <a:latin typeface="PT Sans Narrow" panose="020B0506020203020204" pitchFamily="34" charset="0"/>
            </a:rPr>
            <a:t>2.3 million</a:t>
          </a:r>
          <a:endParaRPr lang="en-US" dirty="0">
            <a:latin typeface="PT Sans Narrow" panose="020B0506020203020204" pitchFamily="34" charset="0"/>
          </a:endParaRPr>
        </a:p>
      </dgm:t>
    </dgm:pt>
    <dgm:pt modelId="{70AE611E-E2DC-4D81-8665-AD8EBD3F1739}" type="parTrans" cxnId="{A7D9C908-2A1A-432A-8175-C7E1EB8DEC5E}">
      <dgm:prSet/>
      <dgm:spPr/>
      <dgm:t>
        <a:bodyPr/>
        <a:lstStyle/>
        <a:p>
          <a:endParaRPr lang="en-US"/>
        </a:p>
      </dgm:t>
    </dgm:pt>
    <dgm:pt modelId="{D43C4B83-4DAF-47D4-8995-FC05365F4324}" type="sibTrans" cxnId="{A7D9C908-2A1A-432A-8175-C7E1EB8DEC5E}">
      <dgm:prSet/>
      <dgm:spPr/>
      <dgm:t>
        <a:bodyPr/>
        <a:lstStyle/>
        <a:p>
          <a:endParaRPr lang="en-US"/>
        </a:p>
      </dgm:t>
    </dgm:pt>
    <dgm:pt modelId="{1241C7ED-EBAC-4A61-8124-0F7F700D6DB8}" type="pres">
      <dgm:prSet presAssocID="{C64D64DB-4BB2-416E-8605-441E1ABFBCBE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2EB27C44-BBE8-4016-B1B1-FE482EC754E4}" type="pres">
      <dgm:prSet presAssocID="{3A9F27E9-EE9C-4A1F-A8F9-9A2D32DEA401}" presName="composite" presStyleCnt="0"/>
      <dgm:spPr/>
    </dgm:pt>
    <dgm:pt modelId="{EE69E2B9-375C-4E5A-BF2B-5229EDD17166}" type="pres">
      <dgm:prSet presAssocID="{3A9F27E9-EE9C-4A1F-A8F9-9A2D32DEA401}" presName="FirstChild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8EB9D8-AEA6-4302-A703-05D20241057B}" type="pres">
      <dgm:prSet presAssocID="{3A9F27E9-EE9C-4A1F-A8F9-9A2D32DEA401}" presName="Parent" presStyleLbl="alignNode1" presStyleIdx="0" presStyleCnt="2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7CE52E-E694-46CD-89A9-E1C7295C3054}" type="pres">
      <dgm:prSet presAssocID="{3A9F27E9-EE9C-4A1F-A8F9-9A2D32DEA401}" presName="Accent" presStyleLbl="parChTrans1D1" presStyleIdx="0" presStyleCnt="2"/>
      <dgm:spPr/>
    </dgm:pt>
    <dgm:pt modelId="{8A7FE22F-FFB1-4EA7-84EC-1FD711297A91}" type="pres">
      <dgm:prSet presAssocID="{3A9F27E9-EE9C-4A1F-A8F9-9A2D32DEA401}" presName="Child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65BA37-E024-4747-9490-C552AEB03104}" type="pres">
      <dgm:prSet presAssocID="{00EAF06B-DB6D-47E8-B868-8E62C0BA55DE}" presName="sibTrans" presStyleCnt="0"/>
      <dgm:spPr/>
    </dgm:pt>
    <dgm:pt modelId="{D6790FCF-64DF-400B-B6E5-942F119B7018}" type="pres">
      <dgm:prSet presAssocID="{162FCD32-EAB3-4552-B779-10BE6B554597}" presName="composite" presStyleCnt="0"/>
      <dgm:spPr/>
    </dgm:pt>
    <dgm:pt modelId="{3308CBE9-CBDF-4D92-82AE-E327EDB611C5}" type="pres">
      <dgm:prSet presAssocID="{162FCD32-EAB3-4552-B779-10BE6B554597}" presName="FirstChild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A7CCFA-7FDF-4897-96E2-15C0810E10E6}" type="pres">
      <dgm:prSet presAssocID="{162FCD32-EAB3-4552-B779-10BE6B554597}" presName="Parent" presStyleLbl="alignNode1" presStyleIdx="1" presStyleCnt="2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622CA0-B3A1-4379-A7C7-2FC2483E92FF}" type="pres">
      <dgm:prSet presAssocID="{162FCD32-EAB3-4552-B779-10BE6B554597}" presName="Accent" presStyleLbl="parChTrans1D1" presStyleIdx="1" presStyleCnt="2"/>
      <dgm:spPr/>
    </dgm:pt>
    <dgm:pt modelId="{7019C12F-7558-4352-936C-ADA47237884A}" type="pres">
      <dgm:prSet presAssocID="{162FCD32-EAB3-4552-B779-10BE6B554597}" presName="Child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FE0E30C-651B-4B2F-BD8D-B07652201109}" type="presOf" srcId="{924B6E53-F1D1-4A48-9A9C-52A3F04D3656}" destId="{8A7FE22F-FFB1-4EA7-84EC-1FD711297A91}" srcOrd="0" destOrd="2" presId="urn:microsoft.com/office/officeart/2011/layout/TabList"/>
    <dgm:cxn modelId="{26ED0F0E-AD2B-4E95-8C47-08F5DA52D50B}" srcId="{162FCD32-EAB3-4552-B779-10BE6B554597}" destId="{11D86CA1-ADFE-48A6-9570-89ADBF59111F}" srcOrd="0" destOrd="0" parTransId="{5732AD39-1C0A-4328-953D-66C2790EA908}" sibTransId="{2956C922-0034-4C31-8D11-C18D0CD9D272}"/>
    <dgm:cxn modelId="{4DC4684E-8FFC-4411-BEAC-2861916842C7}" type="presOf" srcId="{11D86CA1-ADFE-48A6-9570-89ADBF59111F}" destId="{3308CBE9-CBDF-4D92-82AE-E327EDB611C5}" srcOrd="0" destOrd="0" presId="urn:microsoft.com/office/officeart/2011/layout/TabList"/>
    <dgm:cxn modelId="{390F3BFF-9442-4AA3-8426-89831163A675}" type="presOf" srcId="{CF9AC966-5DDE-4E71-A931-05B7F0DD552F}" destId="{7019C12F-7558-4352-936C-ADA47237884A}" srcOrd="0" destOrd="1" presId="urn:microsoft.com/office/officeart/2011/layout/TabList"/>
    <dgm:cxn modelId="{59AEEEE6-9558-48F9-8859-7031060BAC73}" type="presOf" srcId="{0D0AC9D7-0AB6-4C8A-A74A-66AE85C6C94D}" destId="{8A7FE22F-FFB1-4EA7-84EC-1FD711297A91}" srcOrd="0" destOrd="1" presId="urn:microsoft.com/office/officeart/2011/layout/TabList"/>
    <dgm:cxn modelId="{FADDD49A-DE9D-4431-A3CF-375D386C6880}" type="presOf" srcId="{162FCD32-EAB3-4552-B779-10BE6B554597}" destId="{1CA7CCFA-7FDF-4897-96E2-15C0810E10E6}" srcOrd="0" destOrd="0" presId="urn:microsoft.com/office/officeart/2011/layout/TabList"/>
    <dgm:cxn modelId="{96C6502C-B8A6-468A-ACB5-37DF9D66D675}" type="presOf" srcId="{79D4BC41-47BE-4650-BE00-A68C0B2FEE2F}" destId="{8A7FE22F-FFB1-4EA7-84EC-1FD711297A91}" srcOrd="0" destOrd="3" presId="urn:microsoft.com/office/officeart/2011/layout/TabList"/>
    <dgm:cxn modelId="{95902C3E-1767-49D5-B2BB-0F8AAC436C5E}" srcId="{C64D64DB-4BB2-416E-8605-441E1ABFBCBE}" destId="{3A9F27E9-EE9C-4A1F-A8F9-9A2D32DEA401}" srcOrd="0" destOrd="0" parTransId="{033C8E79-0A1D-4445-8FC1-7148D411E421}" sibTransId="{00EAF06B-DB6D-47E8-B868-8E62C0BA55DE}"/>
    <dgm:cxn modelId="{F552E13A-B1EE-48EC-8530-2E551ED4E763}" type="presOf" srcId="{C962610C-662E-4173-9FF0-82EAEAA31F5E}" destId="{8A7FE22F-FFB1-4EA7-84EC-1FD711297A91}" srcOrd="0" destOrd="0" presId="urn:microsoft.com/office/officeart/2011/layout/TabList"/>
    <dgm:cxn modelId="{322DF56D-F8C6-42C4-9726-ED43AFAF6AF1}" srcId="{3A9F27E9-EE9C-4A1F-A8F9-9A2D32DEA401}" destId="{C4750DCE-3554-497B-A051-C3110FD45908}" srcOrd="0" destOrd="0" parTransId="{FF80A4E5-FB25-4D87-AD80-89B0E60564D1}" sibTransId="{AA2BC1BB-A198-456D-A665-0692DF49E447}"/>
    <dgm:cxn modelId="{AFFD8209-2FD6-400E-AFCC-F41796A7FE75}" type="presOf" srcId="{8EA2E151-913E-4180-B83E-6528F1F0A83F}" destId="{7019C12F-7558-4352-936C-ADA47237884A}" srcOrd="0" destOrd="0" presId="urn:microsoft.com/office/officeart/2011/layout/TabList"/>
    <dgm:cxn modelId="{3D882A7D-7BDA-4E5F-B8C6-4B2DC6BBD86A}" type="presOf" srcId="{3A9F27E9-EE9C-4A1F-A8F9-9A2D32DEA401}" destId="{8C8EB9D8-AEA6-4302-A703-05D20241057B}" srcOrd="0" destOrd="0" presId="urn:microsoft.com/office/officeart/2011/layout/TabList"/>
    <dgm:cxn modelId="{A8EF67C7-2F9C-47BB-8D76-47B08A20400E}" srcId="{3A9F27E9-EE9C-4A1F-A8F9-9A2D32DEA401}" destId="{924B6E53-F1D1-4A48-9A9C-52A3F04D3656}" srcOrd="3" destOrd="0" parTransId="{C66FFB3B-9EE3-4F9D-975F-564C285015E8}" sibTransId="{EFD1C321-492F-4AD5-BA39-9CD4C349B646}"/>
    <dgm:cxn modelId="{04340A64-751C-468A-91FF-812E6D5C2B12}" srcId="{3A9F27E9-EE9C-4A1F-A8F9-9A2D32DEA401}" destId="{C962610C-662E-4173-9FF0-82EAEAA31F5E}" srcOrd="1" destOrd="0" parTransId="{15F8CD29-E641-43C0-A75B-113B7F1ED4A7}" sibTransId="{582086B5-5642-48A8-A18F-30F1E02FA61D}"/>
    <dgm:cxn modelId="{E3A433AA-2D6C-4D43-9606-BB035394EDD4}" srcId="{3A9F27E9-EE9C-4A1F-A8F9-9A2D32DEA401}" destId="{0D0AC9D7-0AB6-4C8A-A74A-66AE85C6C94D}" srcOrd="2" destOrd="0" parTransId="{5A584222-F901-4262-97F0-FC358EBBF7AC}" sibTransId="{DAFAB3B3-DBB8-47CB-AA30-96A2D1F51BB9}"/>
    <dgm:cxn modelId="{7C4CD64E-27D4-4979-88ED-E4962D36623D}" srcId="{3A9F27E9-EE9C-4A1F-A8F9-9A2D32DEA401}" destId="{79D4BC41-47BE-4650-BE00-A68C0B2FEE2F}" srcOrd="4" destOrd="0" parTransId="{1F827DFC-F72E-4FEA-ABC0-368B085E4EB5}" sibTransId="{8CFFFE91-5C09-484C-A638-06835B3EAA93}"/>
    <dgm:cxn modelId="{6B63D504-7840-428E-9843-CC4A7123BCB1}" type="presOf" srcId="{C4750DCE-3554-497B-A051-C3110FD45908}" destId="{EE69E2B9-375C-4E5A-BF2B-5229EDD17166}" srcOrd="0" destOrd="0" presId="urn:microsoft.com/office/officeart/2011/layout/TabList"/>
    <dgm:cxn modelId="{A7D9C908-2A1A-432A-8175-C7E1EB8DEC5E}" srcId="{162FCD32-EAB3-4552-B779-10BE6B554597}" destId="{CF9AC966-5DDE-4E71-A931-05B7F0DD552F}" srcOrd="2" destOrd="0" parTransId="{70AE611E-E2DC-4D81-8665-AD8EBD3F1739}" sibTransId="{D43C4B83-4DAF-47D4-8995-FC05365F4324}"/>
    <dgm:cxn modelId="{0E98B284-779D-414E-91AF-C8EC12EC626E}" srcId="{C64D64DB-4BB2-416E-8605-441E1ABFBCBE}" destId="{162FCD32-EAB3-4552-B779-10BE6B554597}" srcOrd="1" destOrd="0" parTransId="{AF7C7AFA-8C1D-4633-B927-D09E5A119377}" sibTransId="{61DD69D4-1CCA-4651-85B4-1A421BA282C2}"/>
    <dgm:cxn modelId="{07045A0D-4A39-46BB-945F-D8CE50618DC0}" srcId="{162FCD32-EAB3-4552-B779-10BE6B554597}" destId="{8EA2E151-913E-4180-B83E-6528F1F0A83F}" srcOrd="1" destOrd="0" parTransId="{54069B63-EB82-42F1-AF00-0272C9495D42}" sibTransId="{BB4C2E71-0125-4FC7-85B1-331AEFAF5A13}"/>
    <dgm:cxn modelId="{5EA1A384-4A25-428E-8C27-04273E43FE23}" type="presOf" srcId="{C64D64DB-4BB2-416E-8605-441E1ABFBCBE}" destId="{1241C7ED-EBAC-4A61-8124-0F7F700D6DB8}" srcOrd="0" destOrd="0" presId="urn:microsoft.com/office/officeart/2011/layout/TabList"/>
    <dgm:cxn modelId="{4B3A669F-CE34-4278-BF1E-5A77A58A9D27}" type="presParOf" srcId="{1241C7ED-EBAC-4A61-8124-0F7F700D6DB8}" destId="{2EB27C44-BBE8-4016-B1B1-FE482EC754E4}" srcOrd="0" destOrd="0" presId="urn:microsoft.com/office/officeart/2011/layout/TabList"/>
    <dgm:cxn modelId="{1A14C9CA-11C7-47C2-BA15-FEDA19D68627}" type="presParOf" srcId="{2EB27C44-BBE8-4016-B1B1-FE482EC754E4}" destId="{EE69E2B9-375C-4E5A-BF2B-5229EDD17166}" srcOrd="0" destOrd="0" presId="urn:microsoft.com/office/officeart/2011/layout/TabList"/>
    <dgm:cxn modelId="{71C46FA6-DD24-4B89-B80E-D98535CE70B6}" type="presParOf" srcId="{2EB27C44-BBE8-4016-B1B1-FE482EC754E4}" destId="{8C8EB9D8-AEA6-4302-A703-05D20241057B}" srcOrd="1" destOrd="0" presId="urn:microsoft.com/office/officeart/2011/layout/TabList"/>
    <dgm:cxn modelId="{094E86D5-C98B-47E5-802A-556420FB7E43}" type="presParOf" srcId="{2EB27C44-BBE8-4016-B1B1-FE482EC754E4}" destId="{697CE52E-E694-46CD-89A9-E1C7295C3054}" srcOrd="2" destOrd="0" presId="urn:microsoft.com/office/officeart/2011/layout/TabList"/>
    <dgm:cxn modelId="{857AA443-41D8-435D-BF25-8C64E4243DDD}" type="presParOf" srcId="{1241C7ED-EBAC-4A61-8124-0F7F700D6DB8}" destId="{8A7FE22F-FFB1-4EA7-84EC-1FD711297A91}" srcOrd="1" destOrd="0" presId="urn:microsoft.com/office/officeart/2011/layout/TabList"/>
    <dgm:cxn modelId="{37D68563-0C48-4E93-A6A7-FEC862BA59EC}" type="presParOf" srcId="{1241C7ED-EBAC-4A61-8124-0F7F700D6DB8}" destId="{5365BA37-E024-4747-9490-C552AEB03104}" srcOrd="2" destOrd="0" presId="urn:microsoft.com/office/officeart/2011/layout/TabList"/>
    <dgm:cxn modelId="{0AD562A2-94E4-42B6-B0BD-C1C6DD288323}" type="presParOf" srcId="{1241C7ED-EBAC-4A61-8124-0F7F700D6DB8}" destId="{D6790FCF-64DF-400B-B6E5-942F119B7018}" srcOrd="3" destOrd="0" presId="urn:microsoft.com/office/officeart/2011/layout/TabList"/>
    <dgm:cxn modelId="{FF8713DF-14FA-4796-8828-E5479FB1EB40}" type="presParOf" srcId="{D6790FCF-64DF-400B-B6E5-942F119B7018}" destId="{3308CBE9-CBDF-4D92-82AE-E327EDB611C5}" srcOrd="0" destOrd="0" presId="urn:microsoft.com/office/officeart/2011/layout/TabList"/>
    <dgm:cxn modelId="{4367C987-FCA1-455F-8FD9-AE7516FBCAE7}" type="presParOf" srcId="{D6790FCF-64DF-400B-B6E5-942F119B7018}" destId="{1CA7CCFA-7FDF-4897-96E2-15C0810E10E6}" srcOrd="1" destOrd="0" presId="urn:microsoft.com/office/officeart/2011/layout/TabList"/>
    <dgm:cxn modelId="{6CED446F-60A3-4D7F-8988-2313B3258124}" type="presParOf" srcId="{D6790FCF-64DF-400B-B6E5-942F119B7018}" destId="{27622CA0-B3A1-4379-A7C7-2FC2483E92FF}" srcOrd="2" destOrd="0" presId="urn:microsoft.com/office/officeart/2011/layout/TabList"/>
    <dgm:cxn modelId="{068F99A5-BB72-4062-B225-CDC80893795C}" type="presParOf" srcId="{1241C7ED-EBAC-4A61-8124-0F7F700D6DB8}" destId="{7019C12F-7558-4352-936C-ADA47237884A}" srcOrd="4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CA0628-B9A0-420C-B73E-F792426779F9}">
      <dsp:nvSpPr>
        <dsp:cNvPr id="0" name=""/>
        <dsp:cNvSpPr/>
      </dsp:nvSpPr>
      <dsp:spPr>
        <a:xfrm>
          <a:off x="4607518" y="2649773"/>
          <a:ext cx="184788" cy="809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9550"/>
              </a:lnTo>
              <a:lnTo>
                <a:pt x="184788" y="80955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8CFFCB-419F-47CF-89EC-0B5BB3544EAA}">
      <dsp:nvSpPr>
        <dsp:cNvPr id="0" name=""/>
        <dsp:cNvSpPr/>
      </dsp:nvSpPr>
      <dsp:spPr>
        <a:xfrm>
          <a:off x="4422730" y="2649773"/>
          <a:ext cx="184788" cy="809550"/>
        </a:xfrm>
        <a:custGeom>
          <a:avLst/>
          <a:gdLst/>
          <a:ahLst/>
          <a:cxnLst/>
          <a:rect l="0" t="0" r="0" b="0"/>
          <a:pathLst>
            <a:path>
              <a:moveTo>
                <a:pt x="184788" y="0"/>
              </a:moveTo>
              <a:lnTo>
                <a:pt x="184788" y="809550"/>
              </a:lnTo>
              <a:lnTo>
                <a:pt x="0" y="80955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7CE9A6-B096-4398-99E8-78EDA26E6EC9}">
      <dsp:nvSpPr>
        <dsp:cNvPr id="0" name=""/>
        <dsp:cNvSpPr/>
      </dsp:nvSpPr>
      <dsp:spPr>
        <a:xfrm>
          <a:off x="3010416" y="1400249"/>
          <a:ext cx="1597102" cy="3695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788"/>
              </a:lnTo>
              <a:lnTo>
                <a:pt x="1597102" y="184788"/>
              </a:lnTo>
              <a:lnTo>
                <a:pt x="1597102" y="36957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3C8DAE-13E0-4F9F-97FD-A931C7BF7DA7}">
      <dsp:nvSpPr>
        <dsp:cNvPr id="0" name=""/>
        <dsp:cNvSpPr/>
      </dsp:nvSpPr>
      <dsp:spPr>
        <a:xfrm>
          <a:off x="1367593" y="2649773"/>
          <a:ext cx="91440" cy="3695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957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192ABC-12D3-40B3-9B0B-19EBA921084A}">
      <dsp:nvSpPr>
        <dsp:cNvPr id="0" name=""/>
        <dsp:cNvSpPr/>
      </dsp:nvSpPr>
      <dsp:spPr>
        <a:xfrm>
          <a:off x="1413313" y="1400249"/>
          <a:ext cx="1597102" cy="369577"/>
        </a:xfrm>
        <a:custGeom>
          <a:avLst/>
          <a:gdLst/>
          <a:ahLst/>
          <a:cxnLst/>
          <a:rect l="0" t="0" r="0" b="0"/>
          <a:pathLst>
            <a:path>
              <a:moveTo>
                <a:pt x="1597102" y="0"/>
              </a:moveTo>
              <a:lnTo>
                <a:pt x="1597102" y="184788"/>
              </a:lnTo>
              <a:lnTo>
                <a:pt x="0" y="184788"/>
              </a:lnTo>
              <a:lnTo>
                <a:pt x="0" y="36957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964874-5A27-4F4B-AB6C-6841CB2E0DC4}">
      <dsp:nvSpPr>
        <dsp:cNvPr id="0" name=""/>
        <dsp:cNvSpPr/>
      </dsp:nvSpPr>
      <dsp:spPr>
        <a:xfrm>
          <a:off x="999" y="520303"/>
          <a:ext cx="1759892" cy="87994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Paul Law Group</a:t>
          </a:r>
          <a:endParaRPr lang="en-US" sz="1800" kern="1200" dirty="0">
            <a:latin typeface="PT Sans Narrow" pitchFamily="34" charset="0"/>
          </a:endParaRPr>
        </a:p>
      </dsp:txBody>
      <dsp:txXfrm>
        <a:off x="999" y="520303"/>
        <a:ext cx="1759892" cy="879946"/>
      </dsp:txXfrm>
    </dsp:sp>
    <dsp:sp modelId="{F99B28B0-E626-4653-8C8B-9ECB41E7703A}">
      <dsp:nvSpPr>
        <dsp:cNvPr id="0" name=""/>
        <dsp:cNvSpPr/>
      </dsp:nvSpPr>
      <dsp:spPr>
        <a:xfrm>
          <a:off x="2130469" y="520303"/>
          <a:ext cx="1759892" cy="87994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CEO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Vivek Raghuram</a:t>
          </a:r>
        </a:p>
      </dsp:txBody>
      <dsp:txXfrm>
        <a:off x="2130469" y="520303"/>
        <a:ext cx="1759892" cy="879946"/>
      </dsp:txXfrm>
    </dsp:sp>
    <dsp:sp modelId="{E774F6D9-ADC3-4A25-AD4F-A57DC29D596F}">
      <dsp:nvSpPr>
        <dsp:cNvPr id="0" name=""/>
        <dsp:cNvSpPr/>
      </dsp:nvSpPr>
      <dsp:spPr>
        <a:xfrm>
          <a:off x="533367" y="1769826"/>
          <a:ext cx="1759892" cy="87994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VP of Engineering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Anirudh Kunaparaju</a:t>
          </a:r>
        </a:p>
      </dsp:txBody>
      <dsp:txXfrm>
        <a:off x="533367" y="1769826"/>
        <a:ext cx="1759892" cy="879946"/>
      </dsp:txXfrm>
    </dsp:sp>
    <dsp:sp modelId="{003F77F7-BEAE-4CE2-8191-CF34852DDAB0}">
      <dsp:nvSpPr>
        <dsp:cNvPr id="0" name=""/>
        <dsp:cNvSpPr/>
      </dsp:nvSpPr>
      <dsp:spPr>
        <a:xfrm>
          <a:off x="533367" y="3019350"/>
          <a:ext cx="1759892" cy="87994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Engineering</a:t>
          </a:r>
        </a:p>
      </dsp:txBody>
      <dsp:txXfrm>
        <a:off x="533367" y="3019350"/>
        <a:ext cx="1759892" cy="879946"/>
      </dsp:txXfrm>
    </dsp:sp>
    <dsp:sp modelId="{8A21EB78-8455-455D-95D0-EDDEC679EC47}">
      <dsp:nvSpPr>
        <dsp:cNvPr id="0" name=""/>
        <dsp:cNvSpPr/>
      </dsp:nvSpPr>
      <dsp:spPr>
        <a:xfrm>
          <a:off x="3727572" y="1769826"/>
          <a:ext cx="1759892" cy="87994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CMO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Shailee Samar</a:t>
          </a:r>
        </a:p>
      </dsp:txBody>
      <dsp:txXfrm>
        <a:off x="3727572" y="1769826"/>
        <a:ext cx="1759892" cy="879946"/>
      </dsp:txXfrm>
    </dsp:sp>
    <dsp:sp modelId="{7E5F941B-DC12-46E7-BD5F-FFCA650EFBD1}">
      <dsp:nvSpPr>
        <dsp:cNvPr id="0" name=""/>
        <dsp:cNvSpPr/>
      </dsp:nvSpPr>
      <dsp:spPr>
        <a:xfrm>
          <a:off x="2662837" y="3019350"/>
          <a:ext cx="1759892" cy="87994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Marketing Team</a:t>
          </a:r>
        </a:p>
      </dsp:txBody>
      <dsp:txXfrm>
        <a:off x="2662837" y="3019350"/>
        <a:ext cx="1759892" cy="879946"/>
      </dsp:txXfrm>
    </dsp:sp>
    <dsp:sp modelId="{42F339F4-EB8E-4262-B606-304113B881F6}">
      <dsp:nvSpPr>
        <dsp:cNvPr id="0" name=""/>
        <dsp:cNvSpPr/>
      </dsp:nvSpPr>
      <dsp:spPr>
        <a:xfrm>
          <a:off x="4792307" y="3019350"/>
          <a:ext cx="1759892" cy="87994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Teen Development</a:t>
          </a:r>
        </a:p>
      </dsp:txBody>
      <dsp:txXfrm>
        <a:off x="4792307" y="3019350"/>
        <a:ext cx="1759892" cy="8799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70EAFF-E925-4C18-A4AC-499ABDA238A3}">
      <dsp:nvSpPr>
        <dsp:cNvPr id="0" name=""/>
        <dsp:cNvSpPr/>
      </dsp:nvSpPr>
      <dsp:spPr>
        <a:xfrm>
          <a:off x="0" y="3456255"/>
          <a:ext cx="6661167" cy="0"/>
        </a:xfrm>
        <a:prstGeom prst="line">
          <a:avLst/>
        </a:pr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622CA0-B3A1-4379-A7C7-2FC2483E92FF}">
      <dsp:nvSpPr>
        <dsp:cNvPr id="0" name=""/>
        <dsp:cNvSpPr/>
      </dsp:nvSpPr>
      <dsp:spPr>
        <a:xfrm>
          <a:off x="0" y="1971739"/>
          <a:ext cx="6661167" cy="0"/>
        </a:xfrm>
        <a:prstGeom prst="line">
          <a:avLst/>
        </a:pr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7CE52E-E694-46CD-89A9-E1C7295C3054}">
      <dsp:nvSpPr>
        <dsp:cNvPr id="0" name=""/>
        <dsp:cNvSpPr/>
      </dsp:nvSpPr>
      <dsp:spPr>
        <a:xfrm>
          <a:off x="0" y="487222"/>
          <a:ext cx="6661167" cy="0"/>
        </a:xfrm>
        <a:prstGeom prst="line">
          <a:avLst/>
        </a:pr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69E2B9-375C-4E5A-BF2B-5229EDD17166}">
      <dsp:nvSpPr>
        <dsp:cNvPr id="0" name=""/>
        <dsp:cNvSpPr/>
      </dsp:nvSpPr>
      <dsp:spPr>
        <a:xfrm>
          <a:off x="1731903" y="543"/>
          <a:ext cx="4929263" cy="486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PT Sans Narrow" panose="020B0506020203020204" pitchFamily="34" charset="0"/>
            </a:rPr>
            <a:t> </a:t>
          </a:r>
          <a:endParaRPr lang="en-US" sz="2400" kern="1200" dirty="0">
            <a:latin typeface="PT Sans Narrow" panose="020B0506020203020204" pitchFamily="34" charset="0"/>
          </a:endParaRPr>
        </a:p>
      </dsp:txBody>
      <dsp:txXfrm>
        <a:off x="1731903" y="543"/>
        <a:ext cx="4929263" cy="486678"/>
      </dsp:txXfrm>
    </dsp:sp>
    <dsp:sp modelId="{8C8EB9D8-AEA6-4302-A703-05D20241057B}">
      <dsp:nvSpPr>
        <dsp:cNvPr id="0" name=""/>
        <dsp:cNvSpPr/>
      </dsp:nvSpPr>
      <dsp:spPr>
        <a:xfrm>
          <a:off x="0" y="543"/>
          <a:ext cx="1731903" cy="486678"/>
        </a:xfrm>
        <a:prstGeom prst="round2SameRect">
          <a:avLst>
            <a:gd name="adj1" fmla="val 16670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PT Sans Narrow" panose="020B0506020203020204" pitchFamily="34" charset="0"/>
            </a:rPr>
            <a:t>Teens</a:t>
          </a:r>
          <a:endParaRPr lang="en-US" sz="2400" kern="1200" dirty="0">
            <a:latin typeface="PT Sans Narrow" panose="020B0506020203020204" pitchFamily="34" charset="0"/>
          </a:endParaRPr>
        </a:p>
      </dsp:txBody>
      <dsp:txXfrm>
        <a:off x="23762" y="24305"/>
        <a:ext cx="1684379" cy="462916"/>
      </dsp:txXfrm>
    </dsp:sp>
    <dsp:sp modelId="{8A7FE22F-FFB1-4EA7-84EC-1FD711297A91}">
      <dsp:nvSpPr>
        <dsp:cNvPr id="0" name=""/>
        <dsp:cNvSpPr/>
      </dsp:nvSpPr>
      <dsp:spPr>
        <a:xfrm>
          <a:off x="0" y="487222"/>
          <a:ext cx="6661167" cy="973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latin typeface="PT Sans Narrow" panose="020B0506020203020204" pitchFamily="34" charset="0"/>
            </a:rPr>
            <a:t>Ages 14-18</a:t>
          </a:r>
          <a:endParaRPr lang="en-US" sz="1700" kern="1200" dirty="0">
            <a:latin typeface="PT Sans Narrow" panose="020B0506020203020204" pitchFamily="34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latin typeface="PT Sans Narrow" panose="020B0506020203020204" pitchFamily="34" charset="0"/>
            </a:rPr>
            <a:t>High school students</a:t>
          </a:r>
          <a:endParaRPr lang="en-US" sz="1700" kern="1200" dirty="0">
            <a:latin typeface="PT Sans Narrow" panose="020B0506020203020204" pitchFamily="34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latin typeface="PT Sans Narrow" panose="020B0506020203020204" pitchFamily="34" charset="0"/>
            </a:rPr>
            <a:t>Desire work experience/ money</a:t>
          </a:r>
          <a:endParaRPr lang="en-US" sz="1700" kern="1200" dirty="0">
            <a:latin typeface="PT Sans Narrow" panose="020B0506020203020204" pitchFamily="34" charset="0"/>
          </a:endParaRPr>
        </a:p>
      </dsp:txBody>
      <dsp:txXfrm>
        <a:off x="0" y="487222"/>
        <a:ext cx="6661167" cy="973503"/>
      </dsp:txXfrm>
    </dsp:sp>
    <dsp:sp modelId="{3308CBE9-CBDF-4D92-82AE-E327EDB611C5}">
      <dsp:nvSpPr>
        <dsp:cNvPr id="0" name=""/>
        <dsp:cNvSpPr/>
      </dsp:nvSpPr>
      <dsp:spPr>
        <a:xfrm>
          <a:off x="1731903" y="1485060"/>
          <a:ext cx="4929263" cy="486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PT Sans Narrow" panose="020B0506020203020204" pitchFamily="34" charset="0"/>
            </a:rPr>
            <a:t>Primary</a:t>
          </a:r>
          <a:endParaRPr lang="en-US" sz="2400" kern="1200" dirty="0">
            <a:latin typeface="PT Sans Narrow" panose="020B0506020203020204" pitchFamily="34" charset="0"/>
          </a:endParaRPr>
        </a:p>
      </dsp:txBody>
      <dsp:txXfrm>
        <a:off x="1731903" y="1485060"/>
        <a:ext cx="4929263" cy="486678"/>
      </dsp:txXfrm>
    </dsp:sp>
    <dsp:sp modelId="{1CA7CCFA-7FDF-4897-96E2-15C0810E10E6}">
      <dsp:nvSpPr>
        <dsp:cNvPr id="0" name=""/>
        <dsp:cNvSpPr/>
      </dsp:nvSpPr>
      <dsp:spPr>
        <a:xfrm>
          <a:off x="0" y="1485060"/>
          <a:ext cx="1731903" cy="486678"/>
        </a:xfrm>
        <a:prstGeom prst="round2SameRect">
          <a:avLst>
            <a:gd name="adj1" fmla="val 16670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PT Sans Narrow" panose="020B0506020203020204" pitchFamily="34" charset="0"/>
            </a:rPr>
            <a:t>Employers</a:t>
          </a:r>
          <a:endParaRPr lang="en-US" sz="2400" kern="1200" dirty="0">
            <a:latin typeface="PT Sans Narrow" panose="020B0506020203020204" pitchFamily="34" charset="0"/>
          </a:endParaRPr>
        </a:p>
      </dsp:txBody>
      <dsp:txXfrm>
        <a:off x="23762" y="1508822"/>
        <a:ext cx="1684379" cy="462916"/>
      </dsp:txXfrm>
    </dsp:sp>
    <dsp:sp modelId="{7019C12F-7558-4352-936C-ADA47237884A}">
      <dsp:nvSpPr>
        <dsp:cNvPr id="0" name=""/>
        <dsp:cNvSpPr/>
      </dsp:nvSpPr>
      <dsp:spPr>
        <a:xfrm>
          <a:off x="0" y="1971739"/>
          <a:ext cx="6661167" cy="973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latin typeface="PT Sans Narrow" panose="020B0506020203020204" pitchFamily="34" charset="0"/>
            </a:rPr>
            <a:t>Families/Parents</a:t>
          </a:r>
          <a:endParaRPr lang="en-US" sz="1700" kern="1200" dirty="0">
            <a:latin typeface="PT Sans Narrow" panose="020B0506020203020204" pitchFamily="34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latin typeface="PT Sans Narrow" panose="020B0506020203020204" pitchFamily="34" charset="0"/>
            </a:rPr>
            <a:t>High disposable income and value of education</a:t>
          </a:r>
          <a:endParaRPr lang="en-US" sz="1700" kern="1200" dirty="0">
            <a:latin typeface="PT Sans Narrow" panose="020B0506020203020204" pitchFamily="34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latin typeface="PT Sans Narrow" panose="020B0506020203020204" pitchFamily="34" charset="0"/>
            </a:rPr>
            <a:t>Strong sense of community</a:t>
          </a:r>
          <a:endParaRPr lang="en-US" sz="1700" kern="1200" dirty="0">
            <a:latin typeface="PT Sans Narrow" panose="020B0506020203020204" pitchFamily="34" charset="0"/>
          </a:endParaRPr>
        </a:p>
      </dsp:txBody>
      <dsp:txXfrm>
        <a:off x="0" y="1971739"/>
        <a:ext cx="6661167" cy="973503"/>
      </dsp:txXfrm>
    </dsp:sp>
    <dsp:sp modelId="{17B3DC28-5AF2-403C-AF8F-B3A41F2C3A9F}">
      <dsp:nvSpPr>
        <dsp:cNvPr id="0" name=""/>
        <dsp:cNvSpPr/>
      </dsp:nvSpPr>
      <dsp:spPr>
        <a:xfrm>
          <a:off x="1731903" y="2969576"/>
          <a:ext cx="4929263" cy="486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PT Sans Narrow" panose="020B0506020203020204" pitchFamily="34" charset="0"/>
            </a:rPr>
            <a:t>Secondary</a:t>
          </a:r>
          <a:endParaRPr lang="en-US" sz="2400" kern="1200" dirty="0">
            <a:latin typeface="PT Sans Narrow" panose="020B0506020203020204" pitchFamily="34" charset="0"/>
          </a:endParaRPr>
        </a:p>
      </dsp:txBody>
      <dsp:txXfrm>
        <a:off x="1731903" y="2969576"/>
        <a:ext cx="4929263" cy="486678"/>
      </dsp:txXfrm>
    </dsp:sp>
    <dsp:sp modelId="{D941BAAC-FBA9-46E4-B019-F681E0303B55}">
      <dsp:nvSpPr>
        <dsp:cNvPr id="0" name=""/>
        <dsp:cNvSpPr/>
      </dsp:nvSpPr>
      <dsp:spPr>
        <a:xfrm>
          <a:off x="0" y="2969576"/>
          <a:ext cx="1731903" cy="486678"/>
        </a:xfrm>
        <a:prstGeom prst="round2SameRect">
          <a:avLst>
            <a:gd name="adj1" fmla="val 16670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PT Sans Narrow" panose="020B0506020203020204" pitchFamily="34" charset="0"/>
            </a:rPr>
            <a:t>Employers</a:t>
          </a:r>
          <a:endParaRPr lang="en-US" sz="2400" kern="1200" dirty="0">
            <a:latin typeface="PT Sans Narrow" panose="020B0506020203020204" pitchFamily="34" charset="0"/>
          </a:endParaRPr>
        </a:p>
      </dsp:txBody>
      <dsp:txXfrm>
        <a:off x="23762" y="2993338"/>
        <a:ext cx="1684379" cy="462916"/>
      </dsp:txXfrm>
    </dsp:sp>
    <dsp:sp modelId="{D6F1F982-2670-4FF5-A225-C9197E7FBE63}">
      <dsp:nvSpPr>
        <dsp:cNvPr id="0" name=""/>
        <dsp:cNvSpPr/>
      </dsp:nvSpPr>
      <dsp:spPr>
        <a:xfrm>
          <a:off x="0" y="3456255"/>
          <a:ext cx="6661167" cy="973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latin typeface="PT Sans Narrow" panose="020B0506020203020204" pitchFamily="34" charset="0"/>
            </a:rPr>
            <a:t>Local businesses, larger businesses and community organizations</a:t>
          </a:r>
          <a:endParaRPr lang="en-US" sz="1700" kern="1200" dirty="0">
            <a:latin typeface="PT Sans Narrow" panose="020B0506020203020204" pitchFamily="34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latin typeface="PT Sans Narrow" panose="020B0506020203020204" pitchFamily="34" charset="0"/>
            </a:rPr>
            <a:t>Require extra labor</a:t>
          </a:r>
          <a:endParaRPr lang="en-US" sz="1700" kern="1200" dirty="0">
            <a:latin typeface="PT Sans Narrow" panose="020B0506020203020204" pitchFamily="34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latin typeface="PT Sans Narrow" panose="020B0506020203020204" pitchFamily="34" charset="0"/>
            </a:rPr>
            <a:t>Lack resources to find help</a:t>
          </a:r>
          <a:endParaRPr lang="en-US" sz="1700" kern="1200" dirty="0">
            <a:latin typeface="PT Sans Narrow" panose="020B0506020203020204" pitchFamily="34" charset="0"/>
          </a:endParaRPr>
        </a:p>
      </dsp:txBody>
      <dsp:txXfrm>
        <a:off x="0" y="3456255"/>
        <a:ext cx="6661167" cy="9735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622CA0-B3A1-4379-A7C7-2FC2483E92FF}">
      <dsp:nvSpPr>
        <dsp:cNvPr id="0" name=""/>
        <dsp:cNvSpPr/>
      </dsp:nvSpPr>
      <dsp:spPr>
        <a:xfrm>
          <a:off x="0" y="2965267"/>
          <a:ext cx="6661167" cy="0"/>
        </a:xfrm>
        <a:prstGeom prst="line">
          <a:avLst/>
        </a:pr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7CE52E-E694-46CD-89A9-E1C7295C3054}">
      <dsp:nvSpPr>
        <dsp:cNvPr id="0" name=""/>
        <dsp:cNvSpPr/>
      </dsp:nvSpPr>
      <dsp:spPr>
        <a:xfrm>
          <a:off x="0" y="732994"/>
          <a:ext cx="6661167" cy="0"/>
        </a:xfrm>
        <a:prstGeom prst="line">
          <a:avLst/>
        </a:pr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69E2B9-375C-4E5A-BF2B-5229EDD17166}">
      <dsp:nvSpPr>
        <dsp:cNvPr id="0" name=""/>
        <dsp:cNvSpPr/>
      </dsp:nvSpPr>
      <dsp:spPr>
        <a:xfrm>
          <a:off x="1731903" y="1173"/>
          <a:ext cx="4929263" cy="731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b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latin typeface="PT Sans Narrow" panose="020B0506020203020204" pitchFamily="34" charset="0"/>
            </a:rPr>
            <a:t> </a:t>
          </a:r>
          <a:endParaRPr lang="en-US" sz="2600" kern="1200" dirty="0">
            <a:latin typeface="PT Sans Narrow" panose="020B0506020203020204" pitchFamily="34" charset="0"/>
          </a:endParaRPr>
        </a:p>
      </dsp:txBody>
      <dsp:txXfrm>
        <a:off x="1731903" y="1173"/>
        <a:ext cx="4929263" cy="731820"/>
      </dsp:txXfrm>
    </dsp:sp>
    <dsp:sp modelId="{8C8EB9D8-AEA6-4302-A703-05D20241057B}">
      <dsp:nvSpPr>
        <dsp:cNvPr id="0" name=""/>
        <dsp:cNvSpPr/>
      </dsp:nvSpPr>
      <dsp:spPr>
        <a:xfrm>
          <a:off x="0" y="1173"/>
          <a:ext cx="1731903" cy="731820"/>
        </a:xfrm>
        <a:prstGeom prst="round2SameRect">
          <a:avLst>
            <a:gd name="adj1" fmla="val 16670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latin typeface="PT Sans Narrow" panose="020B0506020203020204" pitchFamily="34" charset="0"/>
            </a:rPr>
            <a:t>Cupertino</a:t>
          </a:r>
          <a:endParaRPr lang="en-US" sz="2600" kern="1200" dirty="0">
            <a:latin typeface="PT Sans Narrow" panose="020B0506020203020204" pitchFamily="34" charset="0"/>
          </a:endParaRPr>
        </a:p>
      </dsp:txBody>
      <dsp:txXfrm>
        <a:off x="35731" y="36904"/>
        <a:ext cx="1660441" cy="696089"/>
      </dsp:txXfrm>
    </dsp:sp>
    <dsp:sp modelId="{8A7FE22F-FFB1-4EA7-84EC-1FD711297A91}">
      <dsp:nvSpPr>
        <dsp:cNvPr id="0" name=""/>
        <dsp:cNvSpPr/>
      </dsp:nvSpPr>
      <dsp:spPr>
        <a:xfrm>
          <a:off x="0" y="732994"/>
          <a:ext cx="6661167" cy="1463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PT Sans Narrow" panose="020B0506020203020204" pitchFamily="34" charset="0"/>
            </a:rPr>
            <a:t>58,000 people </a:t>
          </a:r>
          <a:endParaRPr lang="en-US" sz="2000" kern="1200" dirty="0">
            <a:latin typeface="PT Sans Narrow" panose="020B050602020302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PT Sans Narrow" panose="020B0506020203020204" pitchFamily="34" charset="0"/>
            </a:rPr>
            <a:t>4000 high school students</a:t>
          </a:r>
          <a:endParaRPr lang="en-US" sz="2000" kern="1200" dirty="0">
            <a:latin typeface="PT Sans Narrow" panose="020B050602020302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PT Sans Narrow" panose="020B0506020203020204" pitchFamily="34" charset="0"/>
            </a:rPr>
            <a:t>Median Income - $125,000</a:t>
          </a:r>
          <a:endParaRPr lang="en-US" sz="2000" kern="1200" dirty="0">
            <a:latin typeface="PT Sans Narrow" panose="020B050602020302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PT Sans Narrow" panose="020B0506020203020204" pitchFamily="34" charset="0"/>
            </a:rPr>
            <a:t>450 businesses</a:t>
          </a:r>
          <a:endParaRPr lang="en-US" sz="2000" kern="1200" dirty="0">
            <a:latin typeface="PT Sans Narrow" panose="020B0506020203020204" pitchFamily="34" charset="0"/>
          </a:endParaRPr>
        </a:p>
      </dsp:txBody>
      <dsp:txXfrm>
        <a:off x="0" y="732994"/>
        <a:ext cx="6661167" cy="1463861"/>
      </dsp:txXfrm>
    </dsp:sp>
    <dsp:sp modelId="{3308CBE9-CBDF-4D92-82AE-E327EDB611C5}">
      <dsp:nvSpPr>
        <dsp:cNvPr id="0" name=""/>
        <dsp:cNvSpPr/>
      </dsp:nvSpPr>
      <dsp:spPr>
        <a:xfrm>
          <a:off x="1731903" y="2233447"/>
          <a:ext cx="4929263" cy="731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b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 dirty="0">
            <a:latin typeface="PT Sans Narrow" panose="020B0506020203020204" pitchFamily="34" charset="0"/>
          </a:endParaRPr>
        </a:p>
      </dsp:txBody>
      <dsp:txXfrm>
        <a:off x="1731903" y="2233447"/>
        <a:ext cx="4929263" cy="731820"/>
      </dsp:txXfrm>
    </dsp:sp>
    <dsp:sp modelId="{1CA7CCFA-7FDF-4897-96E2-15C0810E10E6}">
      <dsp:nvSpPr>
        <dsp:cNvPr id="0" name=""/>
        <dsp:cNvSpPr/>
      </dsp:nvSpPr>
      <dsp:spPr>
        <a:xfrm>
          <a:off x="0" y="2233447"/>
          <a:ext cx="1731903" cy="731820"/>
        </a:xfrm>
        <a:prstGeom prst="round2SameRect">
          <a:avLst>
            <a:gd name="adj1" fmla="val 16670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latin typeface="PT Sans Narrow" panose="020B0506020203020204" pitchFamily="34" charset="0"/>
            </a:rPr>
            <a:t>Silicon Valley</a:t>
          </a:r>
          <a:endParaRPr lang="en-US" sz="2600" kern="1200" dirty="0">
            <a:latin typeface="PT Sans Narrow" panose="020B0506020203020204" pitchFamily="34" charset="0"/>
          </a:endParaRPr>
        </a:p>
      </dsp:txBody>
      <dsp:txXfrm>
        <a:off x="35731" y="2269178"/>
        <a:ext cx="1660441" cy="696089"/>
      </dsp:txXfrm>
    </dsp:sp>
    <dsp:sp modelId="{7019C12F-7558-4352-936C-ADA47237884A}">
      <dsp:nvSpPr>
        <dsp:cNvPr id="0" name=""/>
        <dsp:cNvSpPr/>
      </dsp:nvSpPr>
      <dsp:spPr>
        <a:xfrm>
          <a:off x="0" y="2965267"/>
          <a:ext cx="6661167" cy="1463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PT Sans Narrow" panose="020B0506020203020204" pitchFamily="34" charset="0"/>
            </a:rPr>
            <a:t>256,000 teens</a:t>
          </a:r>
          <a:endParaRPr lang="en-US" sz="2000" kern="1200" dirty="0">
            <a:latin typeface="PT Sans Narrow" panose="020B050602020302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PT Sans Narrow" panose="020B0506020203020204" pitchFamily="34" charset="0"/>
            </a:rPr>
            <a:t>2.3 million</a:t>
          </a:r>
          <a:endParaRPr lang="en-US" sz="2000" kern="1200" dirty="0">
            <a:latin typeface="PT Sans Narrow" panose="020B0506020203020204" pitchFamily="34" charset="0"/>
          </a:endParaRPr>
        </a:p>
      </dsp:txBody>
      <dsp:txXfrm>
        <a:off x="0" y="2965267"/>
        <a:ext cx="6661167" cy="14638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0.01068</cdr:x>
      <cdr:y>0.01778</cdr:y>
    </cdr:from>
    <cdr:to>
      <cdr:x>0.01068</cdr:x>
      <cdr:y>0.01778</cdr:y>
    </cdr:to>
    <cdr:sp macro="" textlink="">
      <cdr:nvSpPr>
        <cdr:cNvPr id="2" name="DVCHARTID" hidden="1"/>
        <cdr:cNvSpPr txBox="1"/>
      </cdr:nvSpPr>
      <cdr:spPr>
        <a:xfrm xmlns:a="http://schemas.openxmlformats.org/drawingml/2006/main">
          <a:off x="50800" y="50800"/>
          <a:ext cx="0" cy="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vert="vert" rtlCol="0" anchor="ctr"/>
        <a:lstStyle xmlns:a="http://schemas.openxmlformats.org/drawingml/2006/main"/>
        <a:p xmlns:a="http://schemas.openxmlformats.org/drawingml/2006/main">
          <a:pPr algn="r"/>
          <a:r>
            <a:rPr lang="en-US" sz="1100"/>
            <a:t>DzPCNOnFn4okkZN9VwrV65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DF569-F8F4-425F-A0E3-32D0BE964AA9}" type="datetimeFigureOut">
              <a:rPr lang="en-US" smtClean="0"/>
              <a:t>2/28/2013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B72B2-427A-4231-98B6-5EF0B00E4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781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DF569-F8F4-425F-A0E3-32D0BE964AA9}" type="datetimeFigureOut">
              <a:rPr lang="en-US" smtClean="0"/>
              <a:t>2/28/2013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B72B2-427A-4231-98B6-5EF0B00E4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181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DF569-F8F4-425F-A0E3-32D0BE964AA9}" type="datetimeFigureOut">
              <a:rPr lang="en-US" smtClean="0"/>
              <a:t>2/28/2013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B72B2-427A-4231-98B6-5EF0B00E4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479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DF569-F8F4-425F-A0E3-32D0BE964AA9}" type="datetimeFigureOut">
              <a:rPr lang="en-US" smtClean="0"/>
              <a:t>2/28/2013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B72B2-427A-4231-98B6-5EF0B00E4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81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DF569-F8F4-425F-A0E3-32D0BE964AA9}" type="datetimeFigureOut">
              <a:rPr lang="en-US" smtClean="0"/>
              <a:t>2/28/2013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B72B2-427A-4231-98B6-5EF0B00E4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02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DF569-F8F4-425F-A0E3-32D0BE964AA9}" type="datetimeFigureOut">
              <a:rPr lang="en-US" smtClean="0"/>
              <a:t>2/28/2013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B72B2-427A-4231-98B6-5EF0B00E4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08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DF569-F8F4-425F-A0E3-32D0BE964AA9}" type="datetimeFigureOut">
              <a:rPr lang="en-US" smtClean="0"/>
              <a:t>2/28/2013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B72B2-427A-4231-98B6-5EF0B00E4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104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DF569-F8F4-425F-A0E3-32D0BE964AA9}" type="datetimeFigureOut">
              <a:rPr lang="en-US" smtClean="0"/>
              <a:t>2/28/2013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B72B2-427A-4231-98B6-5EF0B00E4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827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DF569-F8F4-425F-A0E3-32D0BE964AA9}" type="datetimeFigureOut">
              <a:rPr lang="en-US" smtClean="0"/>
              <a:t>2/28/2013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B72B2-427A-4231-98B6-5EF0B00E4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610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DF569-F8F4-425F-A0E3-32D0BE964AA9}" type="datetimeFigureOut">
              <a:rPr lang="en-US" smtClean="0"/>
              <a:t>2/28/2013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B72B2-427A-4231-98B6-5EF0B00E4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62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DF569-F8F4-425F-A0E3-32D0BE964AA9}" type="datetimeFigureOut">
              <a:rPr lang="en-US" smtClean="0"/>
              <a:t>2/28/2013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B72B2-427A-4231-98B6-5EF0B00E4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714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EDF569-F8F4-425F-A0E3-32D0BE964AA9}" type="datetimeFigureOut">
              <a:rPr lang="en-US" smtClean="0"/>
              <a:t>2/28/2013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B72B2-427A-4231-98B6-5EF0B00E4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577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3.wdp"/><Relationship Id="rId3" Type="http://schemas.openxmlformats.org/officeDocument/2006/relationships/image" Target="../media/image6.png"/><Relationship Id="rId7" Type="http://schemas.openxmlformats.org/officeDocument/2006/relationships/image" Target="../media/image9.jpeg"/><Relationship Id="rId12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0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504" y="2073244"/>
            <a:ext cx="2726043" cy="20929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94" y="1181887"/>
            <a:ext cx="1776352" cy="2984270"/>
          </a:xfrm>
          <a:prstGeom prst="rect">
            <a:avLst/>
          </a:prstGeom>
          <a:effectLst/>
        </p:spPr>
      </p:pic>
      <p:sp>
        <p:nvSpPr>
          <p:cNvPr id="4" name="Oval 3"/>
          <p:cNvSpPr/>
          <p:nvPr/>
        </p:nvSpPr>
        <p:spPr>
          <a:xfrm>
            <a:off x="1305299" y="1181887"/>
            <a:ext cx="688988" cy="688988"/>
          </a:xfrm>
          <a:prstGeom prst="ellipse">
            <a:avLst/>
          </a:prstGeom>
          <a:solidFill>
            <a:srgbClr val="71C837">
              <a:alpha val="74902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767767" y="1382545"/>
            <a:ext cx="526337" cy="540220"/>
          </a:xfrm>
          <a:prstGeom prst="ellipse">
            <a:avLst/>
          </a:prstGeom>
          <a:solidFill>
            <a:srgbClr val="71C837">
              <a:alpha val="74902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986360" y="2437757"/>
            <a:ext cx="643127" cy="636023"/>
          </a:xfrm>
          <a:prstGeom prst="ellipse">
            <a:avLst/>
          </a:prstGeom>
          <a:solidFill>
            <a:srgbClr val="71C837">
              <a:alpha val="74902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470534" y="2308904"/>
            <a:ext cx="643127" cy="636023"/>
          </a:xfrm>
          <a:prstGeom prst="ellipse">
            <a:avLst/>
          </a:prstGeom>
          <a:solidFill>
            <a:srgbClr val="71C837">
              <a:alpha val="74902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761878" y="2448586"/>
            <a:ext cx="643127" cy="636023"/>
          </a:xfrm>
          <a:prstGeom prst="ellipse">
            <a:avLst/>
          </a:prstGeom>
          <a:solidFill>
            <a:srgbClr val="71C837">
              <a:alpha val="74902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072914" y="2025237"/>
            <a:ext cx="643127" cy="636023"/>
          </a:xfrm>
          <a:prstGeom prst="ellipse">
            <a:avLst/>
          </a:prstGeom>
          <a:solidFill>
            <a:srgbClr val="71C837">
              <a:alpha val="74902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685416" y="1705700"/>
            <a:ext cx="700734" cy="692994"/>
          </a:xfrm>
          <a:prstGeom prst="ellipse">
            <a:avLst/>
          </a:prstGeom>
          <a:solidFill>
            <a:srgbClr val="71C837">
              <a:alpha val="74902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50766" y="2242302"/>
            <a:ext cx="493193" cy="458488"/>
          </a:xfrm>
          <a:prstGeom prst="ellipse">
            <a:avLst/>
          </a:prstGeom>
          <a:solidFill>
            <a:srgbClr val="71C837">
              <a:alpha val="74902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55782" y="1909188"/>
            <a:ext cx="907486" cy="897459"/>
          </a:xfrm>
          <a:prstGeom prst="ellipse">
            <a:avLst/>
          </a:prstGeom>
          <a:solidFill>
            <a:srgbClr val="71C837">
              <a:alpha val="74902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968705" y="1593234"/>
            <a:ext cx="953638" cy="943102"/>
          </a:xfrm>
          <a:prstGeom prst="ellipse">
            <a:avLst/>
          </a:prstGeom>
          <a:solidFill>
            <a:srgbClr val="71C837">
              <a:alpha val="74902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457950" y="411587"/>
            <a:ext cx="6038850" cy="6038850"/>
          </a:xfrm>
          <a:prstGeom prst="ellipse">
            <a:avLst/>
          </a:prstGeom>
          <a:noFill/>
          <a:ln w="127000">
            <a:solidFill>
              <a:srgbClr val="7ACC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14" idx="4"/>
          </p:cNvCxnSpPr>
          <p:nvPr/>
        </p:nvCxnSpPr>
        <p:spPr>
          <a:xfrm>
            <a:off x="9477375" y="6450437"/>
            <a:ext cx="2914650" cy="0"/>
          </a:xfrm>
          <a:prstGeom prst="line">
            <a:avLst/>
          </a:prstGeom>
          <a:ln w="127000">
            <a:solidFill>
              <a:srgbClr val="7ACC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screen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48" y="1077646"/>
            <a:ext cx="1944253" cy="472175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0" y="5657671"/>
            <a:ext cx="3729034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PT Sans Narrow" panose="020B0506020203020204" pitchFamily="34" charset="0"/>
              </a:rPr>
              <a:t>Vivek Raghuram (CEO)</a:t>
            </a:r>
          </a:p>
          <a:p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PT Sans Narrow" panose="020B0506020203020204" pitchFamily="34" charset="0"/>
              </a:rPr>
              <a:t>Shailee Samar (CMO)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effectLst>
                <a:innerShdw blurRad="114300">
                  <a:prstClr val="black"/>
                </a:innerShdw>
              </a:effectLst>
              <a:latin typeface="PT Sans Narrow" panose="020B0506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02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6186606" y="6605851"/>
            <a:ext cx="0" cy="1397122"/>
          </a:xfrm>
          <a:prstGeom prst="line">
            <a:avLst/>
          </a:prstGeom>
          <a:ln w="4921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640725" y="8027596"/>
            <a:ext cx="509176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627" y="373917"/>
            <a:ext cx="9582912" cy="60441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156" y="2145489"/>
            <a:ext cx="6455220" cy="24959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31985" y="733245"/>
            <a:ext cx="9523562" cy="527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56638" y="520614"/>
            <a:ext cx="2231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95824" y="519986"/>
            <a:ext cx="2455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57452" y="519986"/>
            <a:ext cx="2455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319080" y="519986"/>
            <a:ext cx="2503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85518" y="519986"/>
            <a:ext cx="2519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53558" y="519986"/>
            <a:ext cx="2503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u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19996" y="519986"/>
            <a:ext cx="2247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60786" y="519986"/>
            <a:ext cx="2503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Segoe UI" panose="020B0502040204020203" pitchFamily="34" charset="0"/>
                <a:cs typeface="Segoe UI" panose="020B0502040204020203" pitchFamily="34" charset="0"/>
              </a:rPr>
              <a:t>u</a:t>
            </a:r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27224" y="519986"/>
            <a:ext cx="2343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77632" y="519986"/>
            <a:ext cx="2103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703994" y="519986"/>
            <a:ext cx="2375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757608" y="519986"/>
            <a:ext cx="2519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25650" y="519986"/>
            <a:ext cx="2840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Segoe UI" panose="020B0502040204020203" pitchFamily="34" charset="0"/>
                <a:cs typeface="Segoe UI" panose="020B0502040204020203" pitchFamily="34" charset="0"/>
              </a:rPr>
              <a:t>m</a:t>
            </a:r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11512" y="268680"/>
            <a:ext cx="9750187" cy="6260602"/>
          </a:xfrm>
          <a:prstGeom prst="rect">
            <a:avLst/>
          </a:prstGeom>
          <a:noFill/>
          <a:ln w="2222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0" y="1125684"/>
            <a:ext cx="6654800" cy="16165496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 rot="360000">
            <a:off x="10087506" y="3104055"/>
            <a:ext cx="165100" cy="1231900"/>
          </a:xfrm>
          <a:prstGeom prst="rect">
            <a:avLst/>
          </a:prstGeom>
          <a:solidFill>
            <a:srgbClr val="C4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5"/>
          <a:srcRect l="52585" t="-31009" b="-1"/>
          <a:stretch/>
        </p:blipFill>
        <p:spPr>
          <a:xfrm rot="1356828">
            <a:off x="9486900" y="5054601"/>
            <a:ext cx="595484" cy="5750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273" y="5983852"/>
            <a:ext cx="300613" cy="38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51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8772E-7 -0.00254 L 5.88772E-7 -0.39004 C 5.88772E-7 -0.56365 -0.00586 -0.77708 -0.01055 -0.77708 L -0.0211 -0.77708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5" y="-38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1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2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3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4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6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7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8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9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1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11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12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6" grpId="0"/>
      <p:bldP spid="17" grpId="0"/>
      <p:bldP spid="18" grpId="0"/>
      <p:bldP spid="20" grpId="0"/>
      <p:bldP spid="21" grpId="0"/>
      <p:bldP spid="22" grpId="0"/>
      <p:bldP spid="23" grpId="0"/>
      <p:bldP spid="24" grpId="0"/>
      <p:bldP spid="26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6186606" y="6605851"/>
            <a:ext cx="0" cy="1397122"/>
          </a:xfrm>
          <a:prstGeom prst="line">
            <a:avLst/>
          </a:prstGeom>
          <a:ln w="4921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640725" y="8027596"/>
            <a:ext cx="509176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933" y="376239"/>
            <a:ext cx="9571834" cy="60949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13933" y="735052"/>
            <a:ext cx="9571834" cy="5760721"/>
          </a:xfrm>
          <a:prstGeom prst="rect">
            <a:avLst/>
          </a:prstGeom>
          <a:solidFill>
            <a:srgbClr val="FA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395645" y="787107"/>
            <a:ext cx="9571834" cy="0"/>
          </a:xfrm>
          <a:prstGeom prst="line">
            <a:avLst/>
          </a:prstGeom>
          <a:ln w="114300">
            <a:solidFill>
              <a:srgbClr val="7ACC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311512" y="268680"/>
            <a:ext cx="9750187" cy="6260602"/>
          </a:xfrm>
          <a:prstGeom prst="rect">
            <a:avLst/>
          </a:prstGeom>
          <a:noFill/>
          <a:ln w="2222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405" y="745145"/>
            <a:ext cx="7772400" cy="514466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0" y="1125684"/>
            <a:ext cx="6654800" cy="16165496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 rot="360000">
            <a:off x="10087506" y="3104055"/>
            <a:ext cx="165100" cy="1231900"/>
          </a:xfrm>
          <a:prstGeom prst="rect">
            <a:avLst/>
          </a:prstGeom>
          <a:solidFill>
            <a:srgbClr val="C4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5"/>
          <a:srcRect l="52585" t="-31009" b="-1"/>
          <a:stretch/>
        </p:blipFill>
        <p:spPr>
          <a:xfrm rot="1356828">
            <a:off x="9486900" y="5054601"/>
            <a:ext cx="595484" cy="57507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263515" y="577122"/>
            <a:ext cx="659567" cy="116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2156638" y="519986"/>
            <a:ext cx="953064" cy="231460"/>
            <a:chOff x="2156638" y="504220"/>
            <a:chExt cx="953064" cy="231460"/>
          </a:xfrm>
        </p:grpSpPr>
        <p:sp>
          <p:nvSpPr>
            <p:cNvPr id="10" name="TextBox 9"/>
            <p:cNvSpPr txBox="1"/>
            <p:nvPr/>
          </p:nvSpPr>
          <p:spPr>
            <a:xfrm>
              <a:off x="2156638" y="504848"/>
              <a:ext cx="22313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t</a:t>
              </a:r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95824" y="504220"/>
              <a:ext cx="24558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257452" y="504220"/>
              <a:ext cx="24558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19080" y="504220"/>
              <a:ext cx="25039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n</a:t>
              </a:r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85518" y="504220"/>
              <a:ext cx="25199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g</a:t>
              </a:r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453558" y="504220"/>
              <a:ext cx="25039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u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519996" y="504220"/>
              <a:ext cx="22474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r</a:t>
              </a:r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560786" y="504220"/>
              <a:ext cx="25039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u</a:t>
              </a:r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627224" y="504220"/>
              <a:ext cx="23436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s</a:t>
              </a:r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677632" y="504220"/>
              <a:ext cx="21031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703994" y="504220"/>
              <a:ext cx="23756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c</a:t>
              </a:r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757608" y="504220"/>
              <a:ext cx="25199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o</a:t>
              </a:r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825650" y="504220"/>
              <a:ext cx="28405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m</a:t>
              </a:r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124" y="619636"/>
            <a:ext cx="300613" cy="38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01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48148E-6 L -4.58333E-6 0.05208 C -4.58333E-6 0.07523 0.13594 0.10417 0.24623 0.10417 L 0.49271 0.10417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35" y="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6186606" y="6605851"/>
            <a:ext cx="0" cy="1397122"/>
          </a:xfrm>
          <a:prstGeom prst="line">
            <a:avLst/>
          </a:prstGeom>
          <a:ln w="4921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640725" y="8027596"/>
            <a:ext cx="509176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933" y="376239"/>
            <a:ext cx="9571834" cy="60949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13933" y="735052"/>
            <a:ext cx="9571834" cy="5760721"/>
          </a:xfrm>
          <a:prstGeom prst="rect">
            <a:avLst/>
          </a:prstGeom>
          <a:solidFill>
            <a:srgbClr val="FA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395645" y="787107"/>
            <a:ext cx="9571834" cy="0"/>
          </a:xfrm>
          <a:prstGeom prst="line">
            <a:avLst/>
          </a:prstGeom>
          <a:ln w="114300">
            <a:solidFill>
              <a:srgbClr val="7ACC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48"/>
          <a:stretch/>
        </p:blipFill>
        <p:spPr>
          <a:xfrm>
            <a:off x="2300405" y="747087"/>
            <a:ext cx="7772400" cy="55179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11512" y="268680"/>
            <a:ext cx="9750187" cy="6260602"/>
          </a:xfrm>
          <a:prstGeom prst="rect">
            <a:avLst/>
          </a:prstGeom>
          <a:noFill/>
          <a:ln w="2222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0" y="1125684"/>
            <a:ext cx="6654800" cy="16165496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 rot="360000">
            <a:off x="10087506" y="3104055"/>
            <a:ext cx="165100" cy="1231900"/>
          </a:xfrm>
          <a:prstGeom prst="rect">
            <a:avLst/>
          </a:prstGeom>
          <a:solidFill>
            <a:srgbClr val="C4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5"/>
          <a:srcRect l="52585" t="-31009" b="-1"/>
          <a:stretch/>
        </p:blipFill>
        <p:spPr>
          <a:xfrm rot="1356828">
            <a:off x="9486900" y="5054601"/>
            <a:ext cx="595484" cy="57507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263515" y="577122"/>
            <a:ext cx="659567" cy="116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2156638" y="504220"/>
            <a:ext cx="953064" cy="231460"/>
            <a:chOff x="2156638" y="504220"/>
            <a:chExt cx="953064" cy="231460"/>
          </a:xfrm>
        </p:grpSpPr>
        <p:sp>
          <p:nvSpPr>
            <p:cNvPr id="10" name="TextBox 9"/>
            <p:cNvSpPr txBox="1"/>
            <p:nvPr/>
          </p:nvSpPr>
          <p:spPr>
            <a:xfrm>
              <a:off x="2156638" y="504848"/>
              <a:ext cx="22313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t</a:t>
              </a:r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95824" y="504220"/>
              <a:ext cx="24558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257452" y="504220"/>
              <a:ext cx="24558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19080" y="504220"/>
              <a:ext cx="25039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n</a:t>
              </a:r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85518" y="504220"/>
              <a:ext cx="25199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g</a:t>
              </a:r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453558" y="504220"/>
              <a:ext cx="25039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u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519996" y="504220"/>
              <a:ext cx="22474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r</a:t>
              </a:r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560786" y="504220"/>
              <a:ext cx="25039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u</a:t>
              </a:r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627224" y="504220"/>
              <a:ext cx="23436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s</a:t>
              </a:r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677632" y="504220"/>
              <a:ext cx="21031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703994" y="504220"/>
              <a:ext cx="23756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c</a:t>
              </a:r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757608" y="504220"/>
              <a:ext cx="25199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o</a:t>
              </a:r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825650" y="504220"/>
              <a:ext cx="28405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m</a:t>
              </a:r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459" y="1339529"/>
            <a:ext cx="300613" cy="389143"/>
          </a:xfrm>
          <a:prstGeom prst="rect">
            <a:avLst/>
          </a:prstGeom>
        </p:spPr>
      </p:pic>
      <p:sp>
        <p:nvSpPr>
          <p:cNvPr id="5" name="5-Point Star 4"/>
          <p:cNvSpPr/>
          <p:nvPr/>
        </p:nvSpPr>
        <p:spPr>
          <a:xfrm>
            <a:off x="5029200" y="2381250"/>
            <a:ext cx="110289" cy="104775"/>
          </a:xfrm>
          <a:prstGeom prst="star5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5-Point Star 29"/>
          <p:cNvSpPr/>
          <p:nvPr/>
        </p:nvSpPr>
        <p:spPr>
          <a:xfrm>
            <a:off x="5181600" y="2381250"/>
            <a:ext cx="110289" cy="104775"/>
          </a:xfrm>
          <a:prstGeom prst="star5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/>
          <p:cNvSpPr/>
          <p:nvPr/>
        </p:nvSpPr>
        <p:spPr>
          <a:xfrm>
            <a:off x="5334000" y="2381250"/>
            <a:ext cx="110289" cy="104775"/>
          </a:xfrm>
          <a:prstGeom prst="star5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/>
          <p:cNvSpPr/>
          <p:nvPr/>
        </p:nvSpPr>
        <p:spPr>
          <a:xfrm>
            <a:off x="5486400" y="2381250"/>
            <a:ext cx="110289" cy="104775"/>
          </a:xfrm>
          <a:prstGeom prst="star5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/>
          <p:cNvSpPr/>
          <p:nvPr/>
        </p:nvSpPr>
        <p:spPr>
          <a:xfrm>
            <a:off x="5638800" y="2381250"/>
            <a:ext cx="110289" cy="104775"/>
          </a:xfrm>
          <a:prstGeom prst="star5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90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11111E-6 L -2.91667E-6 -0.00579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6186606" y="6605851"/>
            <a:ext cx="0" cy="1397122"/>
          </a:xfrm>
          <a:prstGeom prst="line">
            <a:avLst/>
          </a:prstGeom>
          <a:ln w="4921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640725" y="8027596"/>
            <a:ext cx="509176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933" y="376239"/>
            <a:ext cx="9571834" cy="60949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13933" y="735052"/>
            <a:ext cx="9571834" cy="5760721"/>
          </a:xfrm>
          <a:prstGeom prst="rect">
            <a:avLst/>
          </a:prstGeom>
          <a:solidFill>
            <a:srgbClr val="FA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395645" y="787107"/>
            <a:ext cx="9571834" cy="0"/>
          </a:xfrm>
          <a:prstGeom prst="line">
            <a:avLst/>
          </a:prstGeom>
          <a:ln w="114300">
            <a:solidFill>
              <a:srgbClr val="7ACC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12"/>
          <a:stretch/>
        </p:blipFill>
        <p:spPr>
          <a:xfrm>
            <a:off x="2300405" y="747087"/>
            <a:ext cx="7772400" cy="552671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11512" y="268680"/>
            <a:ext cx="9750187" cy="6260602"/>
          </a:xfrm>
          <a:prstGeom prst="rect">
            <a:avLst/>
          </a:prstGeom>
          <a:noFill/>
          <a:ln w="2222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0" y="1125684"/>
            <a:ext cx="6654800" cy="16165496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 rot="360000">
            <a:off x="10087506" y="3104055"/>
            <a:ext cx="165100" cy="1231900"/>
          </a:xfrm>
          <a:prstGeom prst="rect">
            <a:avLst/>
          </a:prstGeom>
          <a:solidFill>
            <a:srgbClr val="C4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5"/>
          <a:srcRect l="52585" t="-31009" b="-1"/>
          <a:stretch/>
        </p:blipFill>
        <p:spPr>
          <a:xfrm rot="1356828">
            <a:off x="9486900" y="5054601"/>
            <a:ext cx="595484" cy="57507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263515" y="577122"/>
            <a:ext cx="659567" cy="116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2156638" y="504220"/>
            <a:ext cx="953064" cy="231460"/>
            <a:chOff x="2156638" y="504220"/>
            <a:chExt cx="953064" cy="231460"/>
          </a:xfrm>
        </p:grpSpPr>
        <p:sp>
          <p:nvSpPr>
            <p:cNvPr id="10" name="TextBox 9"/>
            <p:cNvSpPr txBox="1"/>
            <p:nvPr/>
          </p:nvSpPr>
          <p:spPr>
            <a:xfrm>
              <a:off x="2156638" y="504848"/>
              <a:ext cx="22313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t</a:t>
              </a:r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95824" y="504220"/>
              <a:ext cx="24558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257452" y="504220"/>
              <a:ext cx="24558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19080" y="504220"/>
              <a:ext cx="25039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n</a:t>
              </a:r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85518" y="504220"/>
              <a:ext cx="25199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g</a:t>
              </a:r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453558" y="504220"/>
              <a:ext cx="25039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u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519996" y="504220"/>
              <a:ext cx="22474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r</a:t>
              </a:r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560786" y="504220"/>
              <a:ext cx="25039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u</a:t>
              </a:r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627224" y="504220"/>
              <a:ext cx="23436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s</a:t>
              </a:r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677632" y="504220"/>
              <a:ext cx="21031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703994" y="504220"/>
              <a:ext cx="23756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c</a:t>
              </a:r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757608" y="504220"/>
              <a:ext cx="25199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o</a:t>
              </a:r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825650" y="504220"/>
              <a:ext cx="28405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m</a:t>
              </a:r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459" y="1297194"/>
            <a:ext cx="300613" cy="389143"/>
          </a:xfrm>
          <a:prstGeom prst="rect">
            <a:avLst/>
          </a:prstGeom>
        </p:spPr>
      </p:pic>
      <p:sp>
        <p:nvSpPr>
          <p:cNvPr id="28" name="5-Point Star 27"/>
          <p:cNvSpPr/>
          <p:nvPr/>
        </p:nvSpPr>
        <p:spPr>
          <a:xfrm>
            <a:off x="5029200" y="2381250"/>
            <a:ext cx="110289" cy="104775"/>
          </a:xfrm>
          <a:prstGeom prst="star5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5-Point Star 29"/>
          <p:cNvSpPr/>
          <p:nvPr/>
        </p:nvSpPr>
        <p:spPr>
          <a:xfrm>
            <a:off x="5181600" y="2381250"/>
            <a:ext cx="110289" cy="104775"/>
          </a:xfrm>
          <a:prstGeom prst="star5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/>
          <p:cNvSpPr/>
          <p:nvPr/>
        </p:nvSpPr>
        <p:spPr>
          <a:xfrm>
            <a:off x="5334000" y="2381250"/>
            <a:ext cx="110289" cy="104775"/>
          </a:xfrm>
          <a:prstGeom prst="star5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/>
          <p:cNvSpPr/>
          <p:nvPr/>
        </p:nvSpPr>
        <p:spPr>
          <a:xfrm>
            <a:off x="5486400" y="2381250"/>
            <a:ext cx="110289" cy="104775"/>
          </a:xfrm>
          <a:prstGeom prst="star5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/>
          <p:cNvSpPr/>
          <p:nvPr/>
        </p:nvSpPr>
        <p:spPr>
          <a:xfrm>
            <a:off x="5638800" y="2381250"/>
            <a:ext cx="110289" cy="104775"/>
          </a:xfrm>
          <a:prstGeom prst="star5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47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11111E-6 L 0.06211 0.174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9" y="8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-1210491" y="4247735"/>
            <a:ext cx="1032370" cy="523220"/>
            <a:chOff x="865749" y="3484889"/>
            <a:chExt cx="1032370" cy="523220"/>
          </a:xfrm>
        </p:grpSpPr>
        <p:sp>
          <p:nvSpPr>
            <p:cNvPr id="22" name="Rectangle 21"/>
            <p:cNvSpPr/>
            <p:nvPr/>
          </p:nvSpPr>
          <p:spPr>
            <a:xfrm>
              <a:off x="865749" y="3519166"/>
              <a:ext cx="1010676" cy="454666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7ACC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65749" y="3484889"/>
              <a:ext cx="3465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7ACC43"/>
                  </a:solidFill>
                  <a:latin typeface="PT Sans Narrow" panose="020B0506020203020204" pitchFamily="34" charset="0"/>
                </a:rPr>
                <a:t>$</a:t>
              </a:r>
              <a:endParaRPr lang="en-US" sz="2800" dirty="0">
                <a:solidFill>
                  <a:srgbClr val="7ACC43"/>
                </a:solidFill>
                <a:latin typeface="PT Sans Narrow" panose="020B0506020203020204" pitchFamily="34" charset="0"/>
              </a:endParaRPr>
            </a:p>
          </p:txBody>
        </p:sp>
        <p:sp>
          <p:nvSpPr>
            <p:cNvPr id="24" name="Smiley Face 23"/>
            <p:cNvSpPr/>
            <p:nvPr/>
          </p:nvSpPr>
          <p:spPr>
            <a:xfrm>
              <a:off x="1232552" y="3597117"/>
              <a:ext cx="298764" cy="298764"/>
            </a:xfrm>
            <a:prstGeom prst="smileyFace">
              <a:avLst/>
            </a:prstGeom>
            <a:noFill/>
            <a:ln>
              <a:solidFill>
                <a:srgbClr val="7ACC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51549" y="3484889"/>
              <a:ext cx="3465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7ACC43"/>
                  </a:solidFill>
                  <a:latin typeface="PT Sans Narrow" panose="020B0506020203020204" pitchFamily="34" charset="0"/>
                </a:rPr>
                <a:t>$</a:t>
              </a:r>
              <a:endParaRPr lang="en-US" sz="2800" dirty="0">
                <a:solidFill>
                  <a:srgbClr val="7ACC43"/>
                </a:solidFill>
                <a:latin typeface="PT Sans Narrow" panose="020B0506020203020204" pitchFamily="34" charset="0"/>
              </a:endParaRPr>
            </a:p>
          </p:txBody>
        </p:sp>
      </p:grpSp>
      <p:cxnSp>
        <p:nvCxnSpPr>
          <p:cNvPr id="3" name="Straight Connector 2"/>
          <p:cNvCxnSpPr/>
          <p:nvPr/>
        </p:nvCxnSpPr>
        <p:spPr>
          <a:xfrm flipH="1">
            <a:off x="219075" y="5039688"/>
            <a:ext cx="12040037" cy="0"/>
          </a:xfrm>
          <a:prstGeom prst="line">
            <a:avLst/>
          </a:prstGeom>
          <a:ln w="127000">
            <a:solidFill>
              <a:srgbClr val="7ACC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-1457966" y="3776444"/>
            <a:ext cx="1392135" cy="1159998"/>
            <a:chOff x="-1457966" y="3776444"/>
            <a:chExt cx="1392135" cy="1159998"/>
          </a:xfrm>
        </p:grpSpPr>
        <p:grpSp>
          <p:nvGrpSpPr>
            <p:cNvPr id="8" name="Group 7"/>
            <p:cNvGrpSpPr/>
            <p:nvPr/>
          </p:nvGrpSpPr>
          <p:grpSpPr>
            <a:xfrm>
              <a:off x="-1457966" y="3776444"/>
              <a:ext cx="847288" cy="1157681"/>
              <a:chOff x="553673" y="3724712"/>
              <a:chExt cx="847288" cy="1157681"/>
            </a:xfrm>
            <a:solidFill>
              <a:srgbClr val="FFFFFF"/>
            </a:solidFill>
          </p:grpSpPr>
          <p:sp>
            <p:nvSpPr>
              <p:cNvPr id="9" name="Teardrop 8"/>
              <p:cNvSpPr/>
              <p:nvPr/>
            </p:nvSpPr>
            <p:spPr>
              <a:xfrm rot="18994957">
                <a:off x="553673" y="4035105"/>
                <a:ext cx="847288" cy="847288"/>
              </a:xfrm>
              <a:prstGeom prst="teardrop">
                <a:avLst/>
              </a:prstGeom>
              <a:grpFill/>
              <a:ln w="76200">
                <a:solidFill>
                  <a:srgbClr val="C4C4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Isosceles Triangle 9"/>
              <p:cNvSpPr/>
              <p:nvPr/>
            </p:nvSpPr>
            <p:spPr>
              <a:xfrm rot="10800000">
                <a:off x="801148" y="3724712"/>
                <a:ext cx="352338" cy="385894"/>
              </a:xfrm>
              <a:prstGeom prst="triangle">
                <a:avLst/>
              </a:prstGeom>
              <a:grpFill/>
              <a:ln w="38100">
                <a:solidFill>
                  <a:srgbClr val="C4C4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ardrop 10"/>
              <p:cNvSpPr/>
              <p:nvPr/>
            </p:nvSpPr>
            <p:spPr>
              <a:xfrm rot="18994957">
                <a:off x="553673" y="4035105"/>
                <a:ext cx="847288" cy="847288"/>
              </a:xfrm>
              <a:prstGeom prst="teardrop">
                <a:avLst/>
              </a:prstGeom>
              <a:grp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-913119" y="3778761"/>
              <a:ext cx="847288" cy="1157681"/>
              <a:chOff x="553673" y="3724712"/>
              <a:chExt cx="847288" cy="1157681"/>
            </a:xfrm>
            <a:solidFill>
              <a:srgbClr val="FFFFFF"/>
            </a:solidFill>
          </p:grpSpPr>
          <p:sp>
            <p:nvSpPr>
              <p:cNvPr id="13" name="Teardrop 12"/>
              <p:cNvSpPr/>
              <p:nvPr/>
            </p:nvSpPr>
            <p:spPr>
              <a:xfrm rot="18994957">
                <a:off x="553673" y="4035105"/>
                <a:ext cx="847288" cy="847288"/>
              </a:xfrm>
              <a:prstGeom prst="teardrop">
                <a:avLst/>
              </a:prstGeom>
              <a:grpFill/>
              <a:ln w="76200">
                <a:solidFill>
                  <a:srgbClr val="C4C4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Isosceles Triangle 13"/>
              <p:cNvSpPr/>
              <p:nvPr/>
            </p:nvSpPr>
            <p:spPr>
              <a:xfrm rot="10800000">
                <a:off x="801148" y="3724712"/>
                <a:ext cx="352338" cy="385894"/>
              </a:xfrm>
              <a:prstGeom prst="triangle">
                <a:avLst/>
              </a:prstGeom>
              <a:grpFill/>
              <a:ln w="38100">
                <a:solidFill>
                  <a:srgbClr val="C4C4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ardrop 14"/>
              <p:cNvSpPr/>
              <p:nvPr/>
            </p:nvSpPr>
            <p:spPr>
              <a:xfrm rot="18994957">
                <a:off x="553673" y="4035105"/>
                <a:ext cx="847288" cy="847288"/>
              </a:xfrm>
              <a:prstGeom prst="teardrop">
                <a:avLst/>
              </a:prstGeom>
              <a:grp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-720468" y="4060139"/>
              <a:ext cx="46198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 smtClean="0">
                  <a:solidFill>
                    <a:srgbClr val="7ACC43"/>
                  </a:solidFill>
                  <a:latin typeface="PT Sans Narrow" panose="020B0506020203020204" pitchFamily="34" charset="0"/>
                </a:rPr>
                <a:t>$</a:t>
              </a:r>
              <a:endParaRPr lang="en-US" sz="4800" dirty="0">
                <a:solidFill>
                  <a:srgbClr val="7ACC43"/>
                </a:solidFill>
                <a:latin typeface="PT Sans Narrow" panose="020B050602020302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-1265315" y="4094982"/>
              <a:ext cx="46198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 smtClean="0">
                  <a:solidFill>
                    <a:srgbClr val="7ACC43"/>
                  </a:solidFill>
                  <a:latin typeface="PT Sans Narrow" panose="020B0506020203020204" pitchFamily="34" charset="0"/>
                </a:rPr>
                <a:t>$</a:t>
              </a:r>
              <a:endParaRPr lang="en-US" sz="4800" dirty="0">
                <a:solidFill>
                  <a:srgbClr val="7ACC43"/>
                </a:solidFill>
                <a:latin typeface="PT Sans Narrow" panose="020B0506020203020204" pitchFamily="34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199147" y="5109375"/>
            <a:ext cx="1992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7ACC43"/>
                </a:solidFill>
                <a:latin typeface="PT Sans Narrow" panose="020B0506020203020204" pitchFamily="34" charset="0"/>
              </a:rPr>
              <a:t>Little Johnny</a:t>
            </a:r>
            <a:endParaRPr lang="en-US" sz="3200" dirty="0">
              <a:solidFill>
                <a:srgbClr val="7ACC43"/>
              </a:solidFill>
              <a:latin typeface="PT Sans Narrow" panose="020B0506020203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9420" y="5109376"/>
            <a:ext cx="15126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7ACC43"/>
                </a:solidFill>
                <a:latin typeface="PT Sans Narrow" panose="020B0506020203020204" pitchFamily="34" charset="0"/>
              </a:rPr>
              <a:t>Employer</a:t>
            </a:r>
            <a:endParaRPr lang="en-US" sz="3200" dirty="0">
              <a:solidFill>
                <a:srgbClr val="7ACC43"/>
              </a:solidFill>
              <a:latin typeface="PT Sans Narrow" panose="020B0506020203020204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502" y="257175"/>
            <a:ext cx="1770996" cy="135255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352692" y="1322513"/>
            <a:ext cx="43412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 smtClean="0">
                <a:solidFill>
                  <a:srgbClr val="7ACC43"/>
                </a:solidFill>
                <a:latin typeface="PT Sans Narrow" panose="020B0506020203020204" pitchFamily="34" charset="0"/>
              </a:rPr>
              <a:t>~20%</a:t>
            </a:r>
            <a:endParaRPr lang="en-US" sz="16600" dirty="0">
              <a:solidFill>
                <a:srgbClr val="7ACC43"/>
              </a:solidFill>
              <a:latin typeface="PT Sans Narrow" panose="020B0506020203020204" pitchFamily="34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282388" y="-238125"/>
            <a:ext cx="0" cy="5236259"/>
          </a:xfrm>
          <a:prstGeom prst="line">
            <a:avLst/>
          </a:prstGeom>
          <a:ln w="127000">
            <a:solidFill>
              <a:srgbClr val="7ACC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854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81481E-6 L 1.13112 0.00416 " pathEditMode="relative" rAng="0" ptsTypes="AA">
                                      <p:cBhvr>
                                        <p:cTn id="22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549" y="20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5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59259E-6 L 0.27995 2.59259E-6 C 0.40534 2.59259E-6 0.56003 -0.10185 0.56003 -0.18449 L 0.56003 -0.36898 " pathEditMode="relative" rAng="0" ptsTypes="AAAA">
                                      <p:cBhvr>
                                        <p:cTn id="24" dur="19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95" y="-1844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951759" y="2027959"/>
            <a:ext cx="2649682" cy="2649682"/>
          </a:xfrm>
          <a:prstGeom prst="ellipse">
            <a:avLst/>
          </a:prstGeom>
          <a:noFill/>
          <a:ln w="57150">
            <a:solidFill>
              <a:srgbClr val="7ACC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4C4C4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847725" y="813521"/>
            <a:ext cx="4857750" cy="5078558"/>
          </a:xfrm>
          <a:prstGeom prst="ellipse">
            <a:avLst/>
          </a:prstGeom>
          <a:noFill/>
          <a:ln w="57150">
            <a:solidFill>
              <a:srgbClr val="7ACC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4C4C4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945390" y="3021590"/>
            <a:ext cx="662420" cy="662420"/>
          </a:xfrm>
          <a:prstGeom prst="ellipse">
            <a:avLst/>
          </a:prstGeom>
          <a:noFill/>
          <a:ln w="57150">
            <a:solidFill>
              <a:srgbClr val="7ACC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4C4C4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31629" y="2716399"/>
            <a:ext cx="22556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C4C4C4"/>
                </a:solidFill>
                <a:latin typeface="PT Sans Narrow" pitchFamily="34" charset="0"/>
              </a:rPr>
              <a:t>Month:</a:t>
            </a:r>
            <a:endParaRPr lang="en-US" sz="4400" dirty="0">
              <a:solidFill>
                <a:srgbClr val="C4C4C4"/>
              </a:solidFill>
              <a:latin typeface="PT Sans Narrow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35987" y="2716398"/>
            <a:ext cx="6345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C4C4C4"/>
                </a:solidFill>
                <a:latin typeface="PT Sans Narrow" pitchFamily="34" charset="0"/>
              </a:rPr>
              <a:t>2</a:t>
            </a:r>
            <a:endParaRPr lang="en-US" sz="4400" dirty="0">
              <a:solidFill>
                <a:srgbClr val="C4C4C4"/>
              </a:solidFill>
              <a:latin typeface="PT Sans Narrow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35987" y="2716398"/>
            <a:ext cx="6345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C4C4C4"/>
                </a:solidFill>
                <a:latin typeface="PT Sans Narrow" pitchFamily="34" charset="0"/>
              </a:rPr>
              <a:t>5</a:t>
            </a:r>
            <a:endParaRPr lang="en-US" sz="4400" dirty="0">
              <a:solidFill>
                <a:srgbClr val="C4C4C4"/>
              </a:solidFill>
              <a:latin typeface="PT Sans Narrow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35987" y="2716398"/>
            <a:ext cx="6345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C4C4C4"/>
                </a:solidFill>
                <a:latin typeface="PT Sans Narrow" pitchFamily="34" charset="0"/>
              </a:rPr>
              <a:t>9</a:t>
            </a:r>
            <a:endParaRPr lang="en-US" sz="4400" dirty="0">
              <a:solidFill>
                <a:srgbClr val="C4C4C4"/>
              </a:solidFill>
              <a:latin typeface="PT Sans Narrow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3146" y="2704891"/>
            <a:ext cx="163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C4C4C4"/>
                </a:solidFill>
                <a:latin typeface="PT Sans Narrow" pitchFamily="34" charset="0"/>
              </a:rPr>
              <a:t>Monta</a:t>
            </a:r>
            <a:r>
              <a:rPr lang="en-US" dirty="0" smtClean="0">
                <a:solidFill>
                  <a:srgbClr val="C4C4C4"/>
                </a:solidFill>
                <a:latin typeface="PT Sans Narrow" pitchFamily="34" charset="0"/>
              </a:rPr>
              <a:t> Vista</a:t>
            </a:r>
            <a:endParaRPr lang="en-US" dirty="0">
              <a:solidFill>
                <a:srgbClr val="C4C4C4"/>
              </a:solidFill>
              <a:latin typeface="PT Sans Narrow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83860" y="1624225"/>
            <a:ext cx="1779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C4C4C4"/>
                </a:solidFill>
                <a:latin typeface="PT Sans Narrow" pitchFamily="34" charset="0"/>
              </a:rPr>
              <a:t>Cupertino</a:t>
            </a:r>
            <a:endParaRPr lang="en-US" sz="2400" dirty="0">
              <a:solidFill>
                <a:srgbClr val="C4C4C4"/>
              </a:solidFill>
              <a:latin typeface="PT Sans Narrow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61914" y="328295"/>
            <a:ext cx="2638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C4C4C4"/>
                </a:solidFill>
                <a:latin typeface="PT Sans Narrow" pitchFamily="34" charset="0"/>
              </a:rPr>
              <a:t>Silicon Valley</a:t>
            </a:r>
            <a:endParaRPr lang="en-US" sz="2800" dirty="0">
              <a:solidFill>
                <a:srgbClr val="C4C4C4"/>
              </a:solidFill>
              <a:latin typeface="PT Sans Narrow" pitchFamily="34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282388" y="6313251"/>
            <a:ext cx="0" cy="1272449"/>
          </a:xfrm>
          <a:prstGeom prst="line">
            <a:avLst/>
          </a:prstGeom>
          <a:ln w="127000">
            <a:solidFill>
              <a:srgbClr val="7ACC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Chart 27"/>
          <p:cNvGraphicFramePr/>
          <p:nvPr>
            <p:extLst>
              <p:ext uri="{D42A27DB-BD31-4B8C-83A1-F6EECF244321}">
                <p14:modId xmlns:p14="http://schemas.microsoft.com/office/powerpoint/2010/main" val="3853771913"/>
              </p:ext>
            </p:extLst>
          </p:nvPr>
        </p:nvGraphicFramePr>
        <p:xfrm>
          <a:off x="6700345" y="644115"/>
          <a:ext cx="6186039" cy="5394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30" name="Straight Connector 29"/>
          <p:cNvCxnSpPr/>
          <p:nvPr/>
        </p:nvCxnSpPr>
        <p:spPr>
          <a:xfrm flipH="1">
            <a:off x="219075" y="6323734"/>
            <a:ext cx="12040037" cy="0"/>
          </a:xfrm>
          <a:prstGeom prst="line">
            <a:avLst/>
          </a:prstGeom>
          <a:ln w="127000">
            <a:solidFill>
              <a:srgbClr val="7ACC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8401867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8" grpId="0"/>
      <p:bldP spid="9" grpId="0"/>
      <p:bldP spid="9" grpId="1"/>
      <p:bldP spid="10" grpId="0"/>
      <p:bldP spid="10" grpId="1"/>
      <p:bldP spid="5" grpId="0"/>
      <p:bldP spid="6" grpId="0"/>
      <p:bldP spid="7" grpId="0"/>
      <p:bldGraphic spid="28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41660" y="136188"/>
            <a:ext cx="462387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cap="small" dirty="0" smtClean="0">
                <a:latin typeface="PT Sans Narrow" pitchFamily="34" charset="0"/>
                <a:cs typeface="Sawasdee" pitchFamily="2" charset="-34"/>
              </a:rPr>
              <a:t>Board of Advisors:</a:t>
            </a:r>
            <a:endParaRPr lang="en-US" sz="5400" dirty="0" smtClean="0">
              <a:latin typeface="PT Sans Narrow" pitchFamily="34" charset="0"/>
              <a:cs typeface="Sawasdee" pitchFamily="2" charset="-34"/>
            </a:endParaRPr>
          </a:p>
          <a:p>
            <a:pPr lvl="0" algn="r"/>
            <a:r>
              <a:rPr lang="en-US" sz="3600" dirty="0" smtClean="0">
                <a:latin typeface="PT Sans Narrow" pitchFamily="34" charset="0"/>
                <a:cs typeface="Sawasdee" pitchFamily="2" charset="-34"/>
              </a:rPr>
              <a:t>Carl Schmidt</a:t>
            </a:r>
          </a:p>
          <a:p>
            <a:pPr lvl="0" algn="r"/>
            <a:r>
              <a:rPr lang="en-US" sz="3600" dirty="0" smtClean="0">
                <a:latin typeface="PT Sans Narrow" pitchFamily="34" charset="0"/>
                <a:cs typeface="Sawasdee" pitchFamily="2" charset="-34"/>
              </a:rPr>
              <a:t>Matthew </a:t>
            </a:r>
            <a:r>
              <a:rPr lang="en-US" sz="3600" dirty="0" err="1" smtClean="0">
                <a:latin typeface="PT Sans Narrow" pitchFamily="34" charset="0"/>
                <a:cs typeface="Sawasdee" pitchFamily="2" charset="-34"/>
              </a:rPr>
              <a:t>Mahood</a:t>
            </a:r>
            <a:endParaRPr lang="en-US" sz="3600" dirty="0" smtClean="0">
              <a:latin typeface="PT Sans Narrow" pitchFamily="34" charset="0"/>
              <a:cs typeface="Sawasdee" pitchFamily="2" charset="-34"/>
            </a:endParaRPr>
          </a:p>
          <a:p>
            <a:pPr lvl="0" algn="r"/>
            <a:r>
              <a:rPr lang="en-US" sz="3600" dirty="0" smtClean="0">
                <a:latin typeface="PT Sans Narrow" pitchFamily="34" charset="0"/>
                <a:cs typeface="Sawasdee" pitchFamily="2" charset="-34"/>
              </a:rPr>
              <a:t>Cindy Chavez</a:t>
            </a:r>
            <a:endParaRPr lang="en-US" sz="3200" dirty="0" smtClean="0">
              <a:latin typeface="PT Sans Narrow" pitchFamily="34" charset="0"/>
              <a:cs typeface="Sawasdee" pitchFamily="2" charset="-34"/>
            </a:endParaRPr>
          </a:p>
          <a:p>
            <a:endParaRPr lang="en-US" sz="2400" dirty="0">
              <a:latin typeface="PT Sans Narrow" pitchFamily="34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264856653"/>
              </p:ext>
            </p:extLst>
          </p:nvPr>
        </p:nvGraphicFramePr>
        <p:xfrm>
          <a:off x="1152728" y="1083418"/>
          <a:ext cx="65532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Straight Connector 4"/>
          <p:cNvCxnSpPr/>
          <p:nvPr/>
        </p:nvCxnSpPr>
        <p:spPr>
          <a:xfrm flipH="1">
            <a:off x="-204280" y="6323734"/>
            <a:ext cx="1040859" cy="0"/>
          </a:xfrm>
          <a:prstGeom prst="line">
            <a:avLst/>
          </a:prstGeom>
          <a:ln w="127000">
            <a:solidFill>
              <a:srgbClr val="7ACC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219075" y="6323734"/>
            <a:ext cx="12040037" cy="0"/>
          </a:xfrm>
          <a:prstGeom prst="line">
            <a:avLst/>
          </a:prstGeom>
          <a:ln w="127000">
            <a:solidFill>
              <a:srgbClr val="7ACC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1286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9964874-5A27-4F4B-AB6C-6841CB2E0D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79964874-5A27-4F4B-AB6C-6841CB2E0D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99B28B0-E626-4653-8C8B-9ECB41E770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F99B28B0-E626-4653-8C8B-9ECB41E770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5192ABC-12D3-40B3-9B0B-19EBA92108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05192ABC-12D3-40B3-9B0B-19EBA92108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774F6D9-ADC3-4A25-AD4F-A57DC29D59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E774F6D9-ADC3-4A25-AD4F-A57DC29D59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D7CE9A6-B096-4398-99E8-78EDA26E6E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dgm id="{5D7CE9A6-B096-4398-99E8-78EDA26E6E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A21EB78-8455-455D-95D0-EDDEC679EC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graphicEl>
                                              <a:dgm id="{8A21EB78-8455-455D-95D0-EDDEC679EC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83C8DAE-13E0-4F9F-97FD-A931C7BF7D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graphicEl>
                                              <a:dgm id="{883C8DAE-13E0-4F9F-97FD-A931C7BF7D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03F77F7-BEAE-4CE2-8191-CF34852DDA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003F77F7-BEAE-4CE2-8191-CF34852DDA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8CFFCB-419F-47CF-89EC-0B5BB3544E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graphicEl>
                                              <a:dgm id="{FB8CFFCB-419F-47CF-89EC-0B5BB3544E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E5F941B-DC12-46E7-BD5F-FFCA650EFB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graphicEl>
                                              <a:dgm id="{7E5F941B-DC12-46E7-BD5F-FFCA650EFB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4CA0628-B9A0-420C-B73E-F792426779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graphicEl>
                                              <a:dgm id="{04CA0628-B9A0-420C-B73E-F792426779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2F339F4-EB8E-4262-B606-304113B881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graphicEl>
                                              <a:dgm id="{42F339F4-EB8E-4262-B606-304113B881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Graphic spid="4" grpId="0">
        <p:bldSub>
          <a:bldDgm bld="lvlAtOnc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20492" y="671607"/>
            <a:ext cx="4997549" cy="4997549"/>
          </a:xfrm>
          <a:prstGeom prst="ellipse">
            <a:avLst/>
          </a:prstGeom>
          <a:noFill/>
          <a:ln w="57150">
            <a:solidFill>
              <a:srgbClr val="7ACC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PT Sans Narrow" pitchFamily="34" charset="0"/>
                <a:cs typeface="Sawasdee" pitchFamily="2" charset="-34"/>
              </a:rPr>
              <a:t>STRENGTHS</a:t>
            </a:r>
            <a:endParaRPr lang="en-US" sz="3600" dirty="0" smtClean="0">
              <a:solidFill>
                <a:schemeClr val="tx1"/>
              </a:solidFill>
              <a:latin typeface="PT Sans Narrow" pitchFamily="34" charset="0"/>
              <a:cs typeface="Sawasdee" pitchFamily="2" charset="-34"/>
            </a:endParaRPr>
          </a:p>
          <a:p>
            <a:pPr algn="ctr">
              <a:buFont typeface="Arial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  <a:latin typeface="PT Sans Narrow" pitchFamily="34" charset="0"/>
                <a:cs typeface="Sawasdee" pitchFamily="2" charset="-34"/>
              </a:rPr>
              <a:t> Easy </a:t>
            </a:r>
            <a:r>
              <a:rPr lang="en-US" sz="3600" dirty="0" smtClean="0">
                <a:solidFill>
                  <a:schemeClr val="tx1"/>
                </a:solidFill>
                <a:latin typeface="PT Sans Narrow" pitchFamily="34" charset="0"/>
                <a:cs typeface="Sawasdee" pitchFamily="2" charset="-34"/>
              </a:rPr>
              <a:t>to use</a:t>
            </a:r>
          </a:p>
          <a:p>
            <a:pPr algn="ctr">
              <a:buFont typeface="Arial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  <a:latin typeface="PT Sans Narrow" pitchFamily="34" charset="0"/>
                <a:cs typeface="Sawasdee" pitchFamily="2" charset="-34"/>
              </a:rPr>
              <a:t> Community</a:t>
            </a:r>
            <a:endParaRPr lang="en-US" sz="3600" dirty="0" smtClean="0">
              <a:solidFill>
                <a:schemeClr val="tx1"/>
              </a:solidFill>
              <a:latin typeface="PT Sans Narrow" pitchFamily="34" charset="0"/>
              <a:cs typeface="Sawasdee" pitchFamily="2" charset="-34"/>
            </a:endParaRPr>
          </a:p>
          <a:p>
            <a:pPr algn="ctr">
              <a:buFont typeface="Arial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  <a:latin typeface="PT Sans Narrow" pitchFamily="34" charset="0"/>
                <a:cs typeface="Sawasdee" pitchFamily="2" charset="-34"/>
              </a:rPr>
              <a:t> Strong </a:t>
            </a:r>
            <a:r>
              <a:rPr lang="en-US" sz="3600" dirty="0" smtClean="0">
                <a:solidFill>
                  <a:schemeClr val="tx1"/>
                </a:solidFill>
                <a:latin typeface="PT Sans Narrow" pitchFamily="34" charset="0"/>
                <a:cs typeface="Sawasdee" pitchFamily="2" charset="-34"/>
              </a:rPr>
              <a:t>Team</a:t>
            </a:r>
          </a:p>
        </p:txBody>
      </p:sp>
      <p:sp>
        <p:nvSpPr>
          <p:cNvPr id="3" name="Oval 2"/>
          <p:cNvSpPr/>
          <p:nvPr/>
        </p:nvSpPr>
        <p:spPr>
          <a:xfrm>
            <a:off x="5147556" y="3343473"/>
            <a:ext cx="2811121" cy="2811121"/>
          </a:xfrm>
          <a:prstGeom prst="ellipse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PT Sans Narrow" pitchFamily="34" charset="0"/>
                <a:cs typeface="Sawasdee" pitchFamily="2" charset="-34"/>
              </a:rPr>
              <a:t>THREATS</a:t>
            </a:r>
            <a:endParaRPr lang="en-US" dirty="0" smtClean="0">
              <a:solidFill>
                <a:schemeClr val="tx1"/>
              </a:solidFill>
              <a:latin typeface="PT Sans Narrow" pitchFamily="34" charset="0"/>
              <a:cs typeface="Sawasdee" pitchFamily="2" charset="-34"/>
            </a:endParaRPr>
          </a:p>
          <a:p>
            <a:pPr algn="ctr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PT Sans Narrow" pitchFamily="34" charset="0"/>
                <a:cs typeface="Sawasdee" pitchFamily="2" charset="-34"/>
              </a:rPr>
              <a:t> Liability </a:t>
            </a:r>
            <a:r>
              <a:rPr lang="en-US" sz="2000" dirty="0" smtClean="0">
                <a:solidFill>
                  <a:schemeClr val="tx1"/>
                </a:solidFill>
                <a:latin typeface="PT Sans Narrow" pitchFamily="34" charset="0"/>
                <a:cs typeface="Sawasdee" pitchFamily="2" charset="-34"/>
              </a:rPr>
              <a:t>Issues</a:t>
            </a:r>
          </a:p>
          <a:p>
            <a:pPr algn="ctr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PT Sans Narrow" pitchFamily="34" charset="0"/>
                <a:cs typeface="Sawasdee" pitchFamily="2" charset="-34"/>
              </a:rPr>
              <a:t> Larger </a:t>
            </a:r>
            <a:r>
              <a:rPr lang="en-US" sz="2000" dirty="0" smtClean="0">
                <a:solidFill>
                  <a:schemeClr val="tx1"/>
                </a:solidFill>
                <a:latin typeface="PT Sans Narrow" pitchFamily="34" charset="0"/>
                <a:cs typeface="Sawasdee" pitchFamily="2" charset="-34"/>
              </a:rPr>
              <a:t>competitors</a:t>
            </a:r>
          </a:p>
          <a:p>
            <a:pPr algn="ctr">
              <a:buFont typeface="Arial" pitchFamily="34" charset="0"/>
              <a:buChar char="•"/>
            </a:pPr>
            <a:endParaRPr lang="en-US" dirty="0">
              <a:solidFill>
                <a:schemeClr val="tx1"/>
              </a:solidFill>
              <a:latin typeface="PT Sans Narrow" pitchFamily="34" charset="0"/>
              <a:cs typeface="Sawasdee" pitchFamily="2" charset="-34"/>
            </a:endParaRPr>
          </a:p>
        </p:txBody>
      </p:sp>
      <p:sp>
        <p:nvSpPr>
          <p:cNvPr id="4" name="Oval 3"/>
          <p:cNvSpPr/>
          <p:nvPr/>
        </p:nvSpPr>
        <p:spPr>
          <a:xfrm>
            <a:off x="7587578" y="702088"/>
            <a:ext cx="4268740" cy="4268740"/>
          </a:xfrm>
          <a:prstGeom prst="ellipse">
            <a:avLst/>
          </a:prstGeom>
          <a:noFill/>
          <a:ln w="57150">
            <a:solidFill>
              <a:srgbClr val="7ACC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  <a:latin typeface="PT Sans Narrow" pitchFamily="34" charset="0"/>
                <a:cs typeface="Sawasdee" pitchFamily="2" charset="-34"/>
              </a:rPr>
              <a:t>OPPORTUNITIES</a:t>
            </a:r>
          </a:p>
          <a:p>
            <a:pPr algn="ctr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PT Sans Narrow" pitchFamily="34" charset="0"/>
                <a:cs typeface="Sawasdee" pitchFamily="2" charset="-34"/>
              </a:rPr>
              <a:t> Large Market </a:t>
            </a:r>
            <a:endParaRPr lang="en-US" sz="2400" dirty="0" smtClean="0">
              <a:solidFill>
                <a:schemeClr val="tx1"/>
              </a:solidFill>
              <a:latin typeface="PT Sans Narrow" pitchFamily="34" charset="0"/>
              <a:cs typeface="Sawasdee" pitchFamily="2" charset="-34"/>
            </a:endParaRPr>
          </a:p>
          <a:p>
            <a:pPr algn="ctr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PT Sans Narrow" pitchFamily="34" charset="0"/>
                <a:cs typeface="Sawasdee" pitchFamily="2" charset="-34"/>
              </a:rPr>
              <a:t> Scalable</a:t>
            </a:r>
            <a:endParaRPr lang="en-US" sz="2400" dirty="0" smtClean="0">
              <a:solidFill>
                <a:schemeClr val="tx1"/>
              </a:solidFill>
              <a:latin typeface="PT Sans Narrow" pitchFamily="34" charset="0"/>
              <a:cs typeface="Sawasdee" pitchFamily="2" charset="-34"/>
            </a:endParaRPr>
          </a:p>
          <a:p>
            <a:pPr algn="ctr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PT Sans Narrow" pitchFamily="34" charset="0"/>
                <a:cs typeface="Sawasdee" pitchFamily="2" charset="-34"/>
              </a:rPr>
              <a:t> Standard for teen jobs</a:t>
            </a:r>
            <a:endParaRPr lang="en-US" sz="2400" dirty="0" smtClean="0">
              <a:solidFill>
                <a:schemeClr val="tx1"/>
              </a:solidFill>
              <a:latin typeface="PT Sans Narrow" pitchFamily="34" charset="0"/>
              <a:cs typeface="Sawasdee" pitchFamily="2" charset="-34"/>
            </a:endParaRPr>
          </a:p>
        </p:txBody>
      </p:sp>
      <p:sp>
        <p:nvSpPr>
          <p:cNvPr id="5" name="Oval 4"/>
          <p:cNvSpPr/>
          <p:nvPr/>
        </p:nvSpPr>
        <p:spPr>
          <a:xfrm>
            <a:off x="4991912" y="120383"/>
            <a:ext cx="2722909" cy="2722909"/>
          </a:xfrm>
          <a:prstGeom prst="ellipse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PT Sans Narrow" pitchFamily="34" charset="0"/>
                <a:cs typeface="Sawasdee" pitchFamily="2" charset="-34"/>
              </a:rPr>
              <a:t>WEAKNESSES</a:t>
            </a:r>
          </a:p>
          <a:p>
            <a:pPr algn="ctr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PT Sans Narrow" pitchFamily="34" charset="0"/>
                <a:cs typeface="Sawasdee" pitchFamily="2" charset="-34"/>
              </a:rPr>
              <a:t> Start-up </a:t>
            </a:r>
            <a:r>
              <a:rPr lang="en-US" sz="2000" dirty="0" smtClean="0">
                <a:solidFill>
                  <a:schemeClr val="tx1"/>
                </a:solidFill>
                <a:latin typeface="PT Sans Narrow" pitchFamily="34" charset="0"/>
                <a:cs typeface="Sawasdee" pitchFamily="2" charset="-34"/>
              </a:rPr>
              <a:t>capital</a:t>
            </a:r>
          </a:p>
          <a:p>
            <a:pPr algn="ctr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PT Sans Narrow" pitchFamily="34" charset="0"/>
                <a:cs typeface="Sawasdee" pitchFamily="2" charset="-34"/>
              </a:rPr>
              <a:t> Small</a:t>
            </a:r>
            <a:endParaRPr lang="en-US" sz="2000" dirty="0" smtClean="0">
              <a:solidFill>
                <a:schemeClr val="tx1"/>
              </a:solidFill>
              <a:latin typeface="PT Sans Narrow" pitchFamily="34" charset="0"/>
              <a:cs typeface="Sawasdee" pitchFamily="2" charset="-34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219076" y="6323734"/>
            <a:ext cx="11860177" cy="0"/>
          </a:xfrm>
          <a:prstGeom prst="line">
            <a:avLst/>
          </a:prstGeom>
          <a:ln w="127000">
            <a:solidFill>
              <a:srgbClr val="7ACC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-204280" y="6323734"/>
            <a:ext cx="1040859" cy="0"/>
          </a:xfrm>
          <a:prstGeom prst="line">
            <a:avLst/>
          </a:prstGeom>
          <a:ln w="127000">
            <a:solidFill>
              <a:srgbClr val="7ACC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2019718" y="-263312"/>
            <a:ext cx="0" cy="6648652"/>
          </a:xfrm>
          <a:prstGeom prst="line">
            <a:avLst/>
          </a:prstGeom>
          <a:ln w="127000">
            <a:solidFill>
              <a:srgbClr val="7ACC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94420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4823640"/>
              </p:ext>
            </p:extLst>
          </p:nvPr>
        </p:nvGraphicFramePr>
        <p:xfrm>
          <a:off x="0" y="584834"/>
          <a:ext cx="12192000" cy="53257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Straight Connector 3"/>
          <p:cNvCxnSpPr/>
          <p:nvPr/>
        </p:nvCxnSpPr>
        <p:spPr>
          <a:xfrm flipV="1">
            <a:off x="12019718" y="6200775"/>
            <a:ext cx="0" cy="832265"/>
          </a:xfrm>
          <a:prstGeom prst="line">
            <a:avLst/>
          </a:prstGeom>
          <a:ln w="127000">
            <a:solidFill>
              <a:srgbClr val="7ACC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1580318" y="6267450"/>
            <a:ext cx="10468809" cy="0"/>
          </a:xfrm>
          <a:prstGeom prst="line">
            <a:avLst/>
          </a:prstGeom>
          <a:ln w="127000">
            <a:solidFill>
              <a:srgbClr val="7ACC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551743" y="-320462"/>
            <a:ext cx="0" cy="6648652"/>
          </a:xfrm>
          <a:prstGeom prst="line">
            <a:avLst/>
          </a:prstGeom>
          <a:ln w="127000">
            <a:solidFill>
              <a:srgbClr val="7ACC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667917" y="195309"/>
            <a:ext cx="2856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PT Sans Narrow" panose="020B0506020203020204" pitchFamily="34" charset="0"/>
              </a:rPr>
              <a:t>Year One Expenses</a:t>
            </a:r>
            <a:endParaRPr lang="en-US" sz="3200" dirty="0">
              <a:latin typeface="PT Sans Narrow" panose="020B0506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26493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/>
          <p:nvPr>
            <p:extLst/>
          </p:nvPr>
        </p:nvGraphicFramePr>
        <p:xfrm>
          <a:off x="0" y="1"/>
          <a:ext cx="12192000" cy="6000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Straight Connector 5"/>
          <p:cNvCxnSpPr/>
          <p:nvPr/>
        </p:nvCxnSpPr>
        <p:spPr>
          <a:xfrm flipV="1">
            <a:off x="1551743" y="6096000"/>
            <a:ext cx="0" cy="870365"/>
          </a:xfrm>
          <a:prstGeom prst="line">
            <a:avLst/>
          </a:prstGeom>
          <a:ln w="127000">
            <a:solidFill>
              <a:srgbClr val="7ACC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550911" y="5225635"/>
            <a:ext cx="0" cy="870365"/>
          </a:xfrm>
          <a:prstGeom prst="line">
            <a:avLst/>
          </a:prstGeom>
          <a:ln w="127000">
            <a:solidFill>
              <a:srgbClr val="7ACC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582400" y="3086200"/>
            <a:ext cx="695325" cy="0"/>
          </a:xfrm>
          <a:prstGeom prst="line">
            <a:avLst/>
          </a:prstGeom>
          <a:ln w="92075">
            <a:solidFill>
              <a:srgbClr val="7ACC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220923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Chart bld="series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/>
        </p:nvCxnSpPr>
        <p:spPr>
          <a:xfrm>
            <a:off x="-1861705" y="6450437"/>
            <a:ext cx="2914650" cy="0"/>
          </a:xfrm>
          <a:prstGeom prst="line">
            <a:avLst/>
          </a:prstGeom>
          <a:ln w="127000">
            <a:solidFill>
              <a:srgbClr val="7ACC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-5734050" y="411587"/>
            <a:ext cx="6038850" cy="6038850"/>
          </a:xfrm>
          <a:prstGeom prst="ellipse">
            <a:avLst/>
          </a:prstGeom>
          <a:noFill/>
          <a:ln w="127000">
            <a:solidFill>
              <a:srgbClr val="7ACC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986480" y="676276"/>
            <a:ext cx="5291308" cy="1"/>
          </a:xfrm>
          <a:prstGeom prst="line">
            <a:avLst/>
          </a:prstGeom>
          <a:ln w="127000">
            <a:solidFill>
              <a:srgbClr val="7ACC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11386020" y="-306749"/>
            <a:ext cx="5856" cy="1034949"/>
          </a:xfrm>
          <a:prstGeom prst="line">
            <a:avLst/>
          </a:prstGeom>
          <a:ln w="127000">
            <a:solidFill>
              <a:srgbClr val="7ACC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6137415" y="676276"/>
            <a:ext cx="5291308" cy="1"/>
          </a:xfrm>
          <a:prstGeom prst="line">
            <a:avLst/>
          </a:prstGeom>
          <a:ln w="127000">
            <a:solidFill>
              <a:srgbClr val="7ACC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3398" y="2785270"/>
            <a:ext cx="1388034" cy="3370940"/>
          </a:xfrm>
          <a:prstGeom prst="rect">
            <a:avLst/>
          </a:prstGeom>
        </p:spPr>
      </p:pic>
      <p:sp>
        <p:nvSpPr>
          <p:cNvPr id="31" name="Cloud 30"/>
          <p:cNvSpPr/>
          <p:nvPr/>
        </p:nvSpPr>
        <p:spPr>
          <a:xfrm>
            <a:off x="6888010" y="2625196"/>
            <a:ext cx="434566" cy="344031"/>
          </a:xfrm>
          <a:prstGeom prst="cloud">
            <a:avLst/>
          </a:prstGeom>
          <a:noFill/>
          <a:ln w="19050">
            <a:solidFill>
              <a:srgbClr val="C4C4C4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/>
          <p:cNvSpPr/>
          <p:nvPr/>
        </p:nvSpPr>
        <p:spPr>
          <a:xfrm>
            <a:off x="7488555" y="2230939"/>
            <a:ext cx="561314" cy="434566"/>
          </a:xfrm>
          <a:prstGeom prst="cloud">
            <a:avLst/>
          </a:prstGeom>
          <a:noFill/>
          <a:ln w="19050">
            <a:solidFill>
              <a:srgbClr val="C4C4C4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/>
          <p:cNvSpPr/>
          <p:nvPr/>
        </p:nvSpPr>
        <p:spPr>
          <a:xfrm>
            <a:off x="8242617" y="977466"/>
            <a:ext cx="3208339" cy="2390115"/>
          </a:xfrm>
          <a:prstGeom prst="cloud">
            <a:avLst/>
          </a:prstGeom>
          <a:noFill/>
          <a:ln w="38100">
            <a:solidFill>
              <a:srgbClr val="C4C4C4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9446122" y="1557509"/>
            <a:ext cx="646331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rgbClr val="C4C4C4"/>
                </a:solidFill>
                <a:latin typeface="PT Sans Narrow" pitchFamily="34" charset="0"/>
              </a:rPr>
              <a:t>$</a:t>
            </a:r>
            <a:endParaRPr lang="en-US" sz="6600" dirty="0">
              <a:solidFill>
                <a:srgbClr val="C4C4C4"/>
              </a:solidFill>
              <a:latin typeface="PT Sans Narrow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8917354" y="1462453"/>
            <a:ext cx="1817350" cy="1298107"/>
            <a:chOff x="9335491" y="620789"/>
            <a:chExt cx="1817350" cy="1298107"/>
          </a:xfrm>
        </p:grpSpPr>
        <p:sp>
          <p:nvSpPr>
            <p:cNvPr id="36" name="Cube 35"/>
            <p:cNvSpPr/>
            <p:nvPr/>
          </p:nvSpPr>
          <p:spPr>
            <a:xfrm>
              <a:off x="9335491" y="750600"/>
              <a:ext cx="1817350" cy="1168296"/>
            </a:xfrm>
            <a:prstGeom prst="cube">
              <a:avLst>
                <a:gd name="adj" fmla="val 11470"/>
              </a:avLst>
            </a:prstGeom>
            <a:noFill/>
            <a:ln w="28575">
              <a:solidFill>
                <a:srgbClr val="C4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/>
            <p:cNvSpPr/>
            <p:nvPr/>
          </p:nvSpPr>
          <p:spPr>
            <a:xfrm>
              <a:off x="9919639" y="620789"/>
              <a:ext cx="649054" cy="415394"/>
            </a:xfrm>
            <a:custGeom>
              <a:avLst/>
              <a:gdLst>
                <a:gd name="connsiteX0" fmla="*/ 20 w 381000"/>
                <a:gd name="connsiteY0" fmla="*/ 162343 h 320040"/>
                <a:gd name="connsiteX1" fmla="*/ 106110 w 381000"/>
                <a:gd name="connsiteY1" fmla="*/ 16558 h 320040"/>
                <a:gd name="connsiteX2" fmla="*/ 272996 w 381000"/>
                <a:gd name="connsiteY2" fmla="*/ 15783 h 320040"/>
                <a:gd name="connsiteX3" fmla="*/ 381000 w 381000"/>
                <a:gd name="connsiteY3" fmla="*/ 160021 h 320040"/>
                <a:gd name="connsiteX4" fmla="*/ 190500 w 381000"/>
                <a:gd name="connsiteY4" fmla="*/ 160020 h 320040"/>
                <a:gd name="connsiteX5" fmla="*/ 20 w 381000"/>
                <a:gd name="connsiteY5" fmla="*/ 162343 h 320040"/>
                <a:gd name="connsiteX0" fmla="*/ 20 w 381000"/>
                <a:gd name="connsiteY0" fmla="*/ 162343 h 320040"/>
                <a:gd name="connsiteX1" fmla="*/ 106110 w 381000"/>
                <a:gd name="connsiteY1" fmla="*/ 16558 h 320040"/>
                <a:gd name="connsiteX2" fmla="*/ 272996 w 381000"/>
                <a:gd name="connsiteY2" fmla="*/ 15783 h 320040"/>
                <a:gd name="connsiteX3" fmla="*/ 381000 w 381000"/>
                <a:gd name="connsiteY3" fmla="*/ 160021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320040" stroke="0" extrusionOk="0">
                  <a:moveTo>
                    <a:pt x="20" y="162343"/>
                  </a:moveTo>
                  <a:cubicBezTo>
                    <a:pt x="-1047" y="100628"/>
                    <a:pt x="40235" y="43900"/>
                    <a:pt x="106110" y="16558"/>
                  </a:cubicBezTo>
                  <a:cubicBezTo>
                    <a:pt x="158637" y="-5244"/>
                    <a:pt x="220185" y="-5530"/>
                    <a:pt x="272996" y="15783"/>
                  </a:cubicBezTo>
                  <a:cubicBezTo>
                    <a:pt x="339012" y="42425"/>
                    <a:pt x="381000" y="98499"/>
                    <a:pt x="381000" y="160021"/>
                  </a:cubicBezTo>
                  <a:lnTo>
                    <a:pt x="190500" y="160020"/>
                  </a:lnTo>
                  <a:lnTo>
                    <a:pt x="20" y="162343"/>
                  </a:lnTo>
                  <a:close/>
                </a:path>
                <a:path w="381000" h="320040" fill="none">
                  <a:moveTo>
                    <a:pt x="20" y="162343"/>
                  </a:moveTo>
                  <a:cubicBezTo>
                    <a:pt x="-1047" y="100628"/>
                    <a:pt x="40235" y="43900"/>
                    <a:pt x="106110" y="16558"/>
                  </a:cubicBezTo>
                  <a:cubicBezTo>
                    <a:pt x="158637" y="-5244"/>
                    <a:pt x="220185" y="-5530"/>
                    <a:pt x="272996" y="15783"/>
                  </a:cubicBezTo>
                  <a:cubicBezTo>
                    <a:pt x="339012" y="42425"/>
                    <a:pt x="381000" y="98499"/>
                    <a:pt x="381000" y="160021"/>
                  </a:cubicBezTo>
                </a:path>
              </a:pathLst>
            </a:custGeom>
            <a:ln w="76200">
              <a:solidFill>
                <a:srgbClr val="C4C4C4"/>
              </a:solidFill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Straight Connector 41"/>
          <p:cNvCxnSpPr/>
          <p:nvPr/>
        </p:nvCxnSpPr>
        <p:spPr>
          <a:xfrm>
            <a:off x="6220545" y="620855"/>
            <a:ext cx="0" cy="1817545"/>
          </a:xfrm>
          <a:prstGeom prst="line">
            <a:avLst/>
          </a:prstGeom>
          <a:ln w="127000">
            <a:solidFill>
              <a:srgbClr val="7ACC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1052945" y="690130"/>
            <a:ext cx="0" cy="5829582"/>
          </a:xfrm>
          <a:prstGeom prst="line">
            <a:avLst/>
          </a:prstGeom>
          <a:ln w="127000">
            <a:solidFill>
              <a:srgbClr val="7ACC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146089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3694661742"/>
              </p:ext>
            </p:extLst>
          </p:nvPr>
        </p:nvGraphicFramePr>
        <p:xfrm>
          <a:off x="504825" y="304800"/>
          <a:ext cx="11626977" cy="64713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3" name="Straight Connector 2"/>
          <p:cNvCxnSpPr/>
          <p:nvPr/>
        </p:nvCxnSpPr>
        <p:spPr>
          <a:xfrm>
            <a:off x="-190500" y="3076575"/>
            <a:ext cx="695325" cy="0"/>
          </a:xfrm>
          <a:prstGeom prst="line">
            <a:avLst/>
          </a:prstGeom>
          <a:ln w="92075">
            <a:solidFill>
              <a:srgbClr val="7ACC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V="1">
            <a:off x="485575" y="2426329"/>
            <a:ext cx="10730" cy="695512"/>
          </a:xfrm>
          <a:prstGeom prst="line">
            <a:avLst/>
          </a:prstGeom>
          <a:ln w="92075">
            <a:solidFill>
              <a:srgbClr val="7ACC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1552052" y="1677012"/>
            <a:ext cx="922377" cy="0"/>
          </a:xfrm>
          <a:prstGeom prst="line">
            <a:avLst/>
          </a:prstGeom>
          <a:ln w="127000">
            <a:solidFill>
              <a:srgbClr val="7ACC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86719" y="2468486"/>
            <a:ext cx="1170066" cy="0"/>
          </a:xfrm>
          <a:prstGeom prst="line">
            <a:avLst/>
          </a:prstGeom>
          <a:ln w="92075">
            <a:solidFill>
              <a:srgbClr val="7ACC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602463" y="2468486"/>
            <a:ext cx="353086" cy="608089"/>
          </a:xfrm>
          <a:prstGeom prst="line">
            <a:avLst/>
          </a:prstGeom>
          <a:ln w="92075">
            <a:solidFill>
              <a:srgbClr val="7ACC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68837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Chart bld="series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-81481" y="1677012"/>
            <a:ext cx="1094173" cy="0"/>
          </a:xfrm>
          <a:prstGeom prst="line">
            <a:avLst/>
          </a:prstGeom>
          <a:ln w="127000">
            <a:solidFill>
              <a:srgbClr val="7ACC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1481605220"/>
              </p:ext>
            </p:extLst>
          </p:nvPr>
        </p:nvGraphicFramePr>
        <p:xfrm>
          <a:off x="1006678" y="245608"/>
          <a:ext cx="10554805" cy="5937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Straight Connector 3"/>
          <p:cNvCxnSpPr/>
          <p:nvPr/>
        </p:nvCxnSpPr>
        <p:spPr>
          <a:xfrm flipV="1">
            <a:off x="917914" y="1621042"/>
            <a:ext cx="0" cy="5486217"/>
          </a:xfrm>
          <a:prstGeom prst="line">
            <a:avLst/>
          </a:prstGeom>
          <a:ln w="196850">
            <a:solidFill>
              <a:srgbClr val="7ACC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1898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50"/>
                                        <p:tgtEl>
                                          <p:spTgt spid="3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3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3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3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250"/>
                                        <p:tgtEl>
                                          <p:spTgt spid="3">
                                            <p:graphicEl>
                                              <a:chart seriesIdx="1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3">
                                            <p:graphicEl>
                                              <a:chart seriesIdx="1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250"/>
                                        <p:tgtEl>
                                          <p:spTgt spid="3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2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3">
                                            <p:graphicEl>
                                              <a:chart seriesIdx="2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2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50"/>
                                        <p:tgtEl>
                                          <p:spTgt spid="3">
                                            <p:graphicEl>
                                              <a:chart seriesIdx="2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Chart bld="seriesEl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058" y="874455"/>
            <a:ext cx="12160701" cy="5109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600" dirty="0">
                <a:solidFill>
                  <a:srgbClr val="7ACC43"/>
                </a:solidFill>
                <a:latin typeface="PT Sans Narrow" panose="020B0506020203020204" pitchFamily="34" charset="0"/>
              </a:rPr>
              <a:t>S</a:t>
            </a:r>
            <a:r>
              <a:rPr lang="en-US" sz="32600" dirty="0" smtClean="0">
                <a:solidFill>
                  <a:srgbClr val="7ACC43"/>
                </a:solidFill>
                <a:latin typeface="PT Sans Narrow" panose="020B0506020203020204" pitchFamily="34" charset="0"/>
              </a:rPr>
              <a:t>30,000</a:t>
            </a:r>
            <a:endParaRPr lang="en-US" sz="32600" dirty="0">
              <a:solidFill>
                <a:srgbClr val="7ACC43"/>
              </a:solidFill>
              <a:latin typeface="PT Sans Narrow" panose="020B050602020302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917914" y="-160132"/>
            <a:ext cx="0" cy="1026907"/>
          </a:xfrm>
          <a:prstGeom prst="line">
            <a:avLst/>
          </a:prstGeom>
          <a:ln w="196850">
            <a:solidFill>
              <a:srgbClr val="7ACC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917914" y="438584"/>
            <a:ext cx="0" cy="5047816"/>
          </a:xfrm>
          <a:prstGeom prst="line">
            <a:avLst/>
          </a:prstGeom>
          <a:ln w="196850">
            <a:solidFill>
              <a:srgbClr val="7ACC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917915" y="5456891"/>
            <a:ext cx="0" cy="1651480"/>
          </a:xfrm>
          <a:prstGeom prst="line">
            <a:avLst/>
          </a:prstGeom>
          <a:ln w="196850">
            <a:solidFill>
              <a:srgbClr val="7ACC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454666" y="5456891"/>
            <a:ext cx="92826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PT Sans Narrow" panose="020B0506020203020204" pitchFamily="34" charset="0"/>
              </a:rPr>
              <a:t>38% Ownership Stake in the Company</a:t>
            </a:r>
            <a:endParaRPr lang="en-US" sz="5400" dirty="0">
              <a:latin typeface="PT Sans Narrow" panose="020B0506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6590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917914" y="-160132"/>
            <a:ext cx="0" cy="1026907"/>
          </a:xfrm>
          <a:prstGeom prst="line">
            <a:avLst/>
          </a:prstGeom>
          <a:ln w="196850">
            <a:solidFill>
              <a:srgbClr val="7ACC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1315130" y="2906484"/>
            <a:ext cx="3768499" cy="3768499"/>
          </a:xfrm>
          <a:prstGeom prst="ellipse">
            <a:avLst/>
          </a:prstGeom>
          <a:noFill/>
          <a:ln w="76200"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333333"/>
                </a:solidFill>
                <a:latin typeface="PT Sans Narrow" panose="020B0506020203020204" pitchFamily="34" charset="0"/>
              </a:rPr>
              <a:t>Managerial Buyout</a:t>
            </a:r>
          </a:p>
          <a:p>
            <a:pPr algn="ctr"/>
            <a:r>
              <a:rPr lang="en-US" sz="3200" dirty="0">
                <a:solidFill>
                  <a:srgbClr val="333333"/>
                </a:solidFill>
                <a:latin typeface="PT Sans Narrow" panose="020B0506020203020204" pitchFamily="34" charset="0"/>
              </a:rPr>
              <a:t>$</a:t>
            </a:r>
            <a:r>
              <a:rPr lang="en-US" sz="3200" dirty="0" smtClean="0">
                <a:solidFill>
                  <a:srgbClr val="333333"/>
                </a:solidFill>
                <a:latin typeface="PT Sans Narrow" panose="020B0506020203020204" pitchFamily="34" charset="0"/>
              </a:rPr>
              <a:t>2,200,000</a:t>
            </a:r>
          </a:p>
          <a:p>
            <a:pPr algn="ctr"/>
            <a:r>
              <a:rPr lang="en-US" sz="3200" dirty="0" smtClean="0">
                <a:solidFill>
                  <a:srgbClr val="333333"/>
                </a:solidFill>
                <a:latin typeface="PT Sans Narrow" panose="020B0506020203020204" pitchFamily="34" charset="0"/>
              </a:rPr>
              <a:t>7,300%</a:t>
            </a:r>
            <a:endParaRPr lang="en-US" sz="3200" dirty="0">
              <a:solidFill>
                <a:srgbClr val="333333"/>
              </a:solidFill>
              <a:latin typeface="PT Sans Narrow" panose="020B050602020302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4015465" y="185736"/>
            <a:ext cx="3128282" cy="3128282"/>
          </a:xfrm>
          <a:prstGeom prst="ellipse">
            <a:avLst/>
          </a:prstGeom>
          <a:noFill/>
          <a:ln w="76200">
            <a:solidFill>
              <a:srgbClr val="7ACC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rgbClr val="333333"/>
                </a:solidFill>
                <a:latin typeface="PT Sans Narrow" pitchFamily="34" charset="0"/>
              </a:rPr>
              <a:t>$</a:t>
            </a:r>
            <a:r>
              <a:rPr lang="en-US" sz="5400" dirty="0" smtClean="0">
                <a:solidFill>
                  <a:srgbClr val="333333"/>
                </a:solidFill>
                <a:latin typeface="PT Sans Narrow" pitchFamily="34" charset="0"/>
              </a:rPr>
              <a:t>30</a:t>
            </a:r>
            <a:r>
              <a:rPr lang="en-US" sz="5400" dirty="0" smtClean="0">
                <a:solidFill>
                  <a:srgbClr val="333333"/>
                </a:solidFill>
                <a:latin typeface="PT Sans Narrow" pitchFamily="34" charset="0"/>
              </a:rPr>
              <a:t>,000</a:t>
            </a:r>
            <a:endParaRPr lang="en-US" sz="5400" dirty="0">
              <a:solidFill>
                <a:srgbClr val="333333"/>
              </a:solidFill>
              <a:latin typeface="PT Sans Narrow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6879771" y="1864178"/>
            <a:ext cx="4550229" cy="4550229"/>
          </a:xfrm>
          <a:prstGeom prst="ellipse">
            <a:avLst/>
          </a:prstGeom>
          <a:noFill/>
          <a:ln w="76200"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rgbClr val="333333"/>
                </a:solidFill>
                <a:latin typeface="PT Sans Narrow" panose="020B0506020203020204" pitchFamily="34" charset="0"/>
              </a:rPr>
              <a:t>Acquisition</a:t>
            </a:r>
            <a:endParaRPr lang="en-US" sz="4000" dirty="0">
              <a:solidFill>
                <a:srgbClr val="333333"/>
              </a:solidFill>
              <a:latin typeface="PT Sans Narrow" panose="020B0506020203020204" pitchFamily="34" charset="0"/>
            </a:endParaRPr>
          </a:p>
          <a:p>
            <a:pPr algn="ctr"/>
            <a:r>
              <a:rPr lang="en-US" sz="3600" dirty="0">
                <a:solidFill>
                  <a:srgbClr val="333333"/>
                </a:solidFill>
                <a:latin typeface="PT Sans Narrow" panose="020B0506020203020204" pitchFamily="34" charset="0"/>
              </a:rPr>
              <a:t>$</a:t>
            </a:r>
            <a:r>
              <a:rPr lang="en-US" sz="3600" dirty="0" smtClean="0">
                <a:solidFill>
                  <a:srgbClr val="333333"/>
                </a:solidFill>
                <a:latin typeface="PT Sans Narrow" panose="020B0506020203020204" pitchFamily="34" charset="0"/>
              </a:rPr>
              <a:t>32,800,000</a:t>
            </a:r>
          </a:p>
          <a:p>
            <a:pPr algn="ctr"/>
            <a:r>
              <a:rPr lang="en-US" sz="3600" dirty="0" smtClean="0">
                <a:solidFill>
                  <a:srgbClr val="333333"/>
                </a:solidFill>
                <a:latin typeface="PT Sans Narrow" panose="020B0506020203020204" pitchFamily="34" charset="0"/>
              </a:rPr>
              <a:t>109,500%</a:t>
            </a:r>
            <a:endParaRPr lang="en-US" sz="3600" dirty="0">
              <a:solidFill>
                <a:srgbClr val="333333"/>
              </a:solidFill>
              <a:latin typeface="PT Sans Narrow" panose="020B0506020203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917914" y="667184"/>
            <a:ext cx="0" cy="6288787"/>
          </a:xfrm>
          <a:prstGeom prst="line">
            <a:avLst/>
          </a:prstGeom>
          <a:ln w="196850">
            <a:solidFill>
              <a:srgbClr val="7ACC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3866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5469622"/>
          </a:xfrm>
          <a:prstGeom prst="rect">
            <a:avLst/>
          </a:prstGeom>
          <a:solidFill>
            <a:srgbClr val="99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loud 9"/>
          <p:cNvSpPr/>
          <p:nvPr/>
        </p:nvSpPr>
        <p:spPr>
          <a:xfrm>
            <a:off x="665826" y="1207850"/>
            <a:ext cx="2494625" cy="1499839"/>
          </a:xfrm>
          <a:prstGeom prst="cloud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797" y="3517533"/>
            <a:ext cx="1518291" cy="1952089"/>
          </a:xfrm>
          <a:prstGeom prst="rect">
            <a:avLst/>
          </a:prstGeom>
        </p:spPr>
      </p:pic>
      <p:sp>
        <p:nvSpPr>
          <p:cNvPr id="12" name="Cloud 11"/>
          <p:cNvSpPr/>
          <p:nvPr/>
        </p:nvSpPr>
        <p:spPr>
          <a:xfrm rot="11415312">
            <a:off x="8657209" y="457931"/>
            <a:ext cx="2494625" cy="1499839"/>
          </a:xfrm>
          <a:prstGeom prst="cloud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464" y="1089646"/>
            <a:ext cx="2607129" cy="4379976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4626176" y="1089646"/>
            <a:ext cx="1011218" cy="1011218"/>
          </a:xfrm>
          <a:prstGeom prst="ellipse">
            <a:avLst/>
          </a:prstGeom>
          <a:solidFill>
            <a:srgbClr val="71C837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304935" y="1384149"/>
            <a:ext cx="772498" cy="792874"/>
          </a:xfrm>
          <a:prstGeom prst="ellipse">
            <a:avLst/>
          </a:prstGeom>
          <a:solidFill>
            <a:srgbClr val="71C837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158074" y="2932872"/>
            <a:ext cx="943910" cy="933482"/>
          </a:xfrm>
          <a:prstGeom prst="ellipse">
            <a:avLst/>
          </a:prstGeom>
          <a:solidFill>
            <a:srgbClr val="71C837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868690" y="2743755"/>
            <a:ext cx="943910" cy="933482"/>
          </a:xfrm>
          <a:prstGeom prst="ellipse">
            <a:avLst/>
          </a:prstGeom>
          <a:solidFill>
            <a:srgbClr val="71C837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296291" y="2948764"/>
            <a:ext cx="943910" cy="933482"/>
          </a:xfrm>
          <a:prstGeom prst="ellipse">
            <a:avLst/>
          </a:prstGeom>
          <a:solidFill>
            <a:srgbClr val="71C837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752795" y="2327420"/>
            <a:ext cx="943910" cy="933482"/>
          </a:xfrm>
          <a:prstGeom prst="ellipse">
            <a:avLst/>
          </a:prstGeom>
          <a:solidFill>
            <a:srgbClr val="71C837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184069" y="1858439"/>
            <a:ext cx="1028460" cy="1017098"/>
          </a:xfrm>
          <a:prstGeom prst="ellipse">
            <a:avLst/>
          </a:prstGeom>
          <a:solidFill>
            <a:srgbClr val="71C837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426751" y="2646004"/>
            <a:ext cx="723852" cy="672918"/>
          </a:xfrm>
          <a:prstGeom prst="ellipse">
            <a:avLst/>
          </a:prstGeom>
          <a:solidFill>
            <a:srgbClr val="71C837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526120" y="2157097"/>
            <a:ext cx="1331905" cy="1317190"/>
          </a:xfrm>
          <a:prstGeom prst="ellipse">
            <a:avLst/>
          </a:prstGeom>
          <a:solidFill>
            <a:srgbClr val="71C837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132162" y="1693374"/>
            <a:ext cx="1399642" cy="1384179"/>
          </a:xfrm>
          <a:prstGeom prst="ellipse">
            <a:avLst/>
          </a:prstGeom>
          <a:solidFill>
            <a:srgbClr val="71C837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0" y="5469622"/>
            <a:ext cx="12192000" cy="1388378"/>
          </a:xfrm>
          <a:prstGeom prst="rect">
            <a:avLst/>
          </a:prstGeom>
          <a:solidFill>
            <a:srgbClr val="DFDF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/>
          <p:cNvCxnSpPr/>
          <p:nvPr/>
        </p:nvCxnSpPr>
        <p:spPr>
          <a:xfrm flipV="1">
            <a:off x="917914" y="-160132"/>
            <a:ext cx="0" cy="1026907"/>
          </a:xfrm>
          <a:prstGeom prst="line">
            <a:avLst/>
          </a:prstGeom>
          <a:ln w="196850">
            <a:solidFill>
              <a:srgbClr val="7ACC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 flipH="1">
            <a:off x="483860" y="3201387"/>
            <a:ext cx="928253" cy="2254331"/>
            <a:chOff x="11263747" y="3551039"/>
            <a:chExt cx="928253" cy="225433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3747" y="3551039"/>
              <a:ext cx="928253" cy="2254331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>
            <a:xfrm>
              <a:off x="11644603" y="4342319"/>
              <a:ext cx="203863" cy="880171"/>
              <a:chOff x="4967411" y="1028566"/>
              <a:chExt cx="391886" cy="1691953"/>
            </a:xfrm>
          </p:grpSpPr>
          <p:sp>
            <p:nvSpPr>
              <p:cNvPr id="6" name="Isosceles Triangle 5"/>
              <p:cNvSpPr/>
              <p:nvPr/>
            </p:nvSpPr>
            <p:spPr>
              <a:xfrm rot="10800000">
                <a:off x="4967411" y="1028566"/>
                <a:ext cx="391886" cy="326572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/>
              <p:cNvSpPr/>
              <p:nvPr/>
            </p:nvSpPr>
            <p:spPr>
              <a:xfrm rot="10800000">
                <a:off x="4967411" y="2393947"/>
                <a:ext cx="391886" cy="326572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Isosceles Triangle 7"/>
              <p:cNvSpPr/>
              <p:nvPr/>
            </p:nvSpPr>
            <p:spPr>
              <a:xfrm rot="10800000" flipV="1">
                <a:off x="4967411" y="1032587"/>
                <a:ext cx="391886" cy="1361360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25" name="Straight Connector 24"/>
          <p:cNvCxnSpPr/>
          <p:nvPr/>
        </p:nvCxnSpPr>
        <p:spPr>
          <a:xfrm flipV="1">
            <a:off x="917914" y="667185"/>
            <a:ext cx="0" cy="2281579"/>
          </a:xfrm>
          <a:prstGeom prst="line">
            <a:avLst/>
          </a:prstGeom>
          <a:ln w="196850">
            <a:solidFill>
              <a:srgbClr val="7ACC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1110" y="5534561"/>
            <a:ext cx="41269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err="1">
                <a:latin typeface="PT Sans Narrow" pitchFamily="34" charset="0"/>
              </a:rPr>
              <a:t>Vivek</a:t>
            </a:r>
            <a:r>
              <a:rPr lang="en-US" sz="4000" dirty="0">
                <a:latin typeface="PT Sans Narrow" pitchFamily="34" charset="0"/>
              </a:rPr>
              <a:t> </a:t>
            </a:r>
            <a:r>
              <a:rPr lang="en-US" sz="4000" dirty="0" err="1">
                <a:latin typeface="PT Sans Narrow" pitchFamily="34" charset="0"/>
              </a:rPr>
              <a:t>Raghuram</a:t>
            </a:r>
            <a:r>
              <a:rPr lang="en-US" sz="4000" dirty="0">
                <a:latin typeface="PT Sans Narrow" pitchFamily="34" charset="0"/>
              </a:rPr>
              <a:t> (CEO)</a:t>
            </a:r>
          </a:p>
          <a:p>
            <a:pPr algn="ctr"/>
            <a:r>
              <a:rPr lang="en-US" sz="2000" dirty="0">
                <a:latin typeface="PT Sans Narrow" pitchFamily="34" charset="0"/>
              </a:rPr>
              <a:t>vivek.raghuram@teengurus.com</a:t>
            </a:r>
          </a:p>
          <a:p>
            <a:pPr algn="ctr"/>
            <a:r>
              <a:rPr lang="en-US" sz="2000" dirty="0">
                <a:latin typeface="PT Sans Narrow" pitchFamily="34" charset="0"/>
              </a:rPr>
              <a:t>(408) </a:t>
            </a:r>
            <a:r>
              <a:rPr lang="en-US" sz="2000" dirty="0" smtClean="0">
                <a:latin typeface="PT Sans Narrow" pitchFamily="34" charset="0"/>
              </a:rPr>
              <a:t>207-3701</a:t>
            </a:r>
            <a:endParaRPr lang="en-US" sz="2000" dirty="0">
              <a:latin typeface="PT Sans Narrow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380455" y="5596115"/>
            <a:ext cx="3962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latin typeface="PT Sans Narrow" pitchFamily="34" charset="0"/>
              </a:rPr>
              <a:t>Shailee Samar </a:t>
            </a:r>
            <a:r>
              <a:rPr lang="en-US" sz="3600" dirty="0">
                <a:latin typeface="PT Sans Narrow" pitchFamily="34" charset="0"/>
              </a:rPr>
              <a:t>(CMO)</a:t>
            </a:r>
          </a:p>
          <a:p>
            <a:pPr algn="ctr"/>
            <a:r>
              <a:rPr lang="en-US" dirty="0">
                <a:latin typeface="PT Sans Narrow" pitchFamily="34" charset="0"/>
              </a:rPr>
              <a:t>shailee.samar@teengurus.com</a:t>
            </a:r>
          </a:p>
          <a:p>
            <a:pPr algn="ctr"/>
            <a:r>
              <a:rPr lang="en-US" dirty="0">
                <a:latin typeface="PT Sans Narrow" pitchFamily="34" charset="0"/>
              </a:rPr>
              <a:t>(408) 759-1302</a:t>
            </a:r>
          </a:p>
        </p:txBody>
      </p:sp>
    </p:spTree>
    <p:extLst>
      <p:ext uri="{BB962C8B-B14F-4D97-AF65-F5344CB8AC3E}">
        <p14:creationId xmlns:p14="http://schemas.microsoft.com/office/powerpoint/2010/main" val="9725362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11022E-16 L 0.4875 -0.00093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75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75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250"/>
                            </p:stCondLst>
                            <p:childTnLst>
                              <p:par>
                                <p:cTn id="3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75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750"/>
                            </p:stCondLst>
                            <p:childTnLst>
                              <p:par>
                                <p:cTn id="4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5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8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4453" y="543464"/>
            <a:ext cx="38369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7ACC43"/>
                </a:solidFill>
                <a:latin typeface="PT Sans Narrow" panose="020B0506020203020204" pitchFamily="34" charset="0"/>
              </a:rPr>
              <a:t>Target Market</a:t>
            </a:r>
            <a:endParaRPr lang="en-US" sz="6000" dirty="0">
              <a:solidFill>
                <a:srgbClr val="7ACC43"/>
              </a:solidFill>
              <a:latin typeface="PT Sans Narrow" panose="020B0506020203020204" pitchFamily="34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46699342"/>
              </p:ext>
            </p:extLst>
          </p:nvPr>
        </p:nvGraphicFramePr>
        <p:xfrm>
          <a:off x="643147" y="1559127"/>
          <a:ext cx="6661167" cy="4430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1"/>
          <a:stretch/>
        </p:blipFill>
        <p:spPr bwMode="auto">
          <a:xfrm>
            <a:off x="7676828" y="1763486"/>
            <a:ext cx="4121798" cy="35395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4377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4453" y="543464"/>
            <a:ext cx="38369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7ACC43"/>
                </a:solidFill>
                <a:latin typeface="PT Sans Narrow" panose="020B0506020203020204" pitchFamily="34" charset="0"/>
              </a:rPr>
              <a:t>Target Market</a:t>
            </a:r>
            <a:endParaRPr lang="en-US" sz="6000" dirty="0">
              <a:solidFill>
                <a:srgbClr val="7ACC43"/>
              </a:solidFill>
              <a:latin typeface="PT Sans Narrow" panose="020B0506020203020204" pitchFamily="34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38385837"/>
              </p:ext>
            </p:extLst>
          </p:nvPr>
        </p:nvGraphicFramePr>
        <p:xfrm>
          <a:off x="643147" y="1559127"/>
          <a:ext cx="6661167" cy="4430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1"/>
          <a:stretch/>
        </p:blipFill>
        <p:spPr bwMode="auto">
          <a:xfrm>
            <a:off x="7676828" y="1763486"/>
            <a:ext cx="4121798" cy="35395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8700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hart 14"/>
          <p:cNvGraphicFramePr/>
          <p:nvPr>
            <p:extLst>
              <p:ext uri="{D42A27DB-BD31-4B8C-83A1-F6EECF244321}">
                <p14:modId xmlns:p14="http://schemas.microsoft.com/office/powerpoint/2010/main" val="1335357469"/>
              </p:ext>
            </p:extLst>
          </p:nvPr>
        </p:nvGraphicFramePr>
        <p:xfrm>
          <a:off x="8226441" y="-394136"/>
          <a:ext cx="4804696" cy="3906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ctangle 8"/>
          <p:cNvSpPr/>
          <p:nvPr/>
        </p:nvSpPr>
        <p:spPr>
          <a:xfrm>
            <a:off x="7039525" y="933040"/>
            <a:ext cx="166584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rgbClr val="7ACB44"/>
                </a:solidFill>
                <a:latin typeface="PT Sans Narrow" panose="020B0506020203020204" pitchFamily="34" charset="0"/>
              </a:rPr>
              <a:t>12% </a:t>
            </a:r>
            <a:endParaRPr lang="en-US" sz="4000" dirty="0">
              <a:solidFill>
                <a:srgbClr val="7ACB44"/>
              </a:solidFill>
              <a:latin typeface="PT Sans Narrow" panose="020B0506020203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4453" y="543464"/>
            <a:ext cx="39905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7ACC43"/>
                </a:solidFill>
                <a:latin typeface="PT Sans Narrow" panose="020B0506020203020204" pitchFamily="34" charset="0"/>
              </a:rPr>
              <a:t>Survey Results</a:t>
            </a:r>
            <a:endParaRPr lang="en-US" sz="6000" dirty="0">
              <a:solidFill>
                <a:srgbClr val="7ACC43"/>
              </a:solidFill>
              <a:latin typeface="PT Sans Narrow" panose="020B0506020203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22039" y="392003"/>
            <a:ext cx="18659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7ACB44"/>
                </a:solidFill>
                <a:latin typeface="PT Sans Narrow" panose="020B0506020203020204" pitchFamily="34" charset="0"/>
              </a:rPr>
              <a:t>63</a:t>
            </a:r>
          </a:p>
        </p:txBody>
      </p:sp>
      <p:sp>
        <p:nvSpPr>
          <p:cNvPr id="7" name="Rectangle 6"/>
          <p:cNvSpPr/>
          <p:nvPr/>
        </p:nvSpPr>
        <p:spPr>
          <a:xfrm>
            <a:off x="5781359" y="1487038"/>
            <a:ext cx="1379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PT Sans Narrow" panose="020B0506020203020204" pitchFamily="34" charset="0"/>
              </a:rPr>
              <a:t>Margin of Error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83478" y="866629"/>
            <a:ext cx="1248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PT Sans Narrow" panose="020B0506020203020204" pitchFamily="34" charset="0"/>
              </a:rPr>
              <a:t>Respondents </a:t>
            </a:r>
            <a:endParaRPr lang="en-US" sz="1400" dirty="0">
              <a:latin typeface="PT Sans Narrow" panose="020B0506020203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925701" y="543464"/>
            <a:ext cx="198002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latin typeface="PT Sans Narrow" panose="020B0506020203020204" pitchFamily="34" charset="0"/>
              </a:rPr>
              <a:t>55% </a:t>
            </a:r>
            <a:endParaRPr lang="en-US" sz="4800" dirty="0">
              <a:solidFill>
                <a:schemeClr val="bg1"/>
              </a:solidFill>
              <a:latin typeface="PT Sans Narrow" panose="020B0506020203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322665" y="1620683"/>
            <a:ext cx="12218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PT Sans Narrow" panose="020B0506020203020204" pitchFamily="34" charset="0"/>
              </a:rPr>
              <a:t>Female</a:t>
            </a:r>
            <a:endParaRPr lang="en-US" sz="2400" dirty="0">
              <a:solidFill>
                <a:schemeClr val="bg1"/>
              </a:solidFill>
              <a:latin typeface="PT Sans Narrow" panose="020B0506020203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805731" y="440169"/>
            <a:ext cx="166584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PT Sans Narrow" panose="020B0506020203020204" pitchFamily="34" charset="0"/>
              </a:rPr>
              <a:t>4</a:t>
            </a:r>
            <a:r>
              <a:rPr lang="en-US" sz="6600" dirty="0" smtClean="0">
                <a:solidFill>
                  <a:schemeClr val="bg1"/>
                </a:solidFill>
                <a:latin typeface="PT Sans Narrow" panose="020B0506020203020204" pitchFamily="34" charset="0"/>
              </a:rPr>
              <a:t>5% </a:t>
            </a:r>
            <a:endParaRPr lang="en-US" sz="4000" dirty="0">
              <a:solidFill>
                <a:schemeClr val="bg1"/>
              </a:solidFill>
              <a:latin typeface="PT Sans Narrow" panose="020B0506020203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027746" y="1282128"/>
            <a:ext cx="8755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PT Sans Narrow" panose="020B0506020203020204" pitchFamily="34" charset="0"/>
              </a:rPr>
              <a:t>M</a:t>
            </a:r>
            <a:r>
              <a:rPr lang="en-US" sz="3200" dirty="0" smtClean="0">
                <a:solidFill>
                  <a:schemeClr val="bg1"/>
                </a:solidFill>
                <a:latin typeface="PT Sans Narrow" panose="020B0506020203020204" pitchFamily="34" charset="0"/>
              </a:rPr>
              <a:t>ale</a:t>
            </a:r>
            <a:endParaRPr lang="en-US" sz="2400" dirty="0">
              <a:solidFill>
                <a:schemeClr val="bg1"/>
              </a:solidFill>
              <a:latin typeface="PT Sans Narrow" panose="020B0506020203020204" pitchFamily="34" charset="0"/>
            </a:endParaRPr>
          </a:p>
        </p:txBody>
      </p:sp>
      <p:graphicFrame>
        <p:nvGraphicFramePr>
          <p:cNvPr id="19" name="Chart 18"/>
          <p:cNvGraphicFramePr/>
          <p:nvPr>
            <p:extLst>
              <p:ext uri="{D42A27DB-BD31-4B8C-83A1-F6EECF244321}">
                <p14:modId xmlns:p14="http://schemas.microsoft.com/office/powerpoint/2010/main" val="890533231"/>
              </p:ext>
            </p:extLst>
          </p:nvPr>
        </p:nvGraphicFramePr>
        <p:xfrm>
          <a:off x="2027608" y="3581399"/>
          <a:ext cx="4669180" cy="3727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2555166836"/>
              </p:ext>
            </p:extLst>
          </p:nvPr>
        </p:nvGraphicFramePr>
        <p:xfrm>
          <a:off x="-1077686" y="3004457"/>
          <a:ext cx="4924697" cy="4310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Rectangle 13"/>
          <p:cNvSpPr/>
          <p:nvPr/>
        </p:nvSpPr>
        <p:spPr>
          <a:xfrm>
            <a:off x="9711959" y="4272259"/>
            <a:ext cx="150874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 smtClean="0">
                <a:solidFill>
                  <a:srgbClr val="7ACB44"/>
                </a:solidFill>
                <a:latin typeface="PT Sans Narrow" panose="020B0506020203020204" pitchFamily="34" charset="0"/>
              </a:rPr>
              <a:t>$36</a:t>
            </a:r>
            <a:r>
              <a:rPr lang="en-US" sz="6600" dirty="0" smtClean="0">
                <a:solidFill>
                  <a:srgbClr val="7ACB44"/>
                </a:solidFill>
                <a:latin typeface="PT Sans Narrow" panose="020B0506020203020204" pitchFamily="34" charset="0"/>
              </a:rPr>
              <a:t> </a:t>
            </a:r>
            <a:endParaRPr lang="en-US" sz="4000" dirty="0">
              <a:solidFill>
                <a:srgbClr val="7ACB44"/>
              </a:solidFill>
              <a:latin typeface="PT Sans Narrow" panose="020B0506020203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373260" y="4717616"/>
            <a:ext cx="25547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PT Sans Narrow" panose="020B0506020203020204" pitchFamily="34" charset="0"/>
              </a:rPr>
              <a:t>Average Tutor Price</a:t>
            </a:r>
            <a:endParaRPr lang="en-US" sz="2800" dirty="0"/>
          </a:p>
        </p:txBody>
      </p:sp>
      <p:sp>
        <p:nvSpPr>
          <p:cNvPr id="21" name="Rectangle 20"/>
          <p:cNvSpPr/>
          <p:nvPr/>
        </p:nvSpPr>
        <p:spPr>
          <a:xfrm>
            <a:off x="10875437" y="4707057"/>
            <a:ext cx="12258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PT Sans Narrow" panose="020B0506020203020204" pitchFamily="34" charset="0"/>
              </a:rPr>
              <a:t>Per hour</a:t>
            </a:r>
            <a:endParaRPr lang="en-US" sz="2800" dirty="0"/>
          </a:p>
        </p:txBody>
      </p:sp>
      <p:sp>
        <p:nvSpPr>
          <p:cNvPr id="22" name="Rectangle 21"/>
          <p:cNvSpPr/>
          <p:nvPr/>
        </p:nvSpPr>
        <p:spPr>
          <a:xfrm>
            <a:off x="9366423" y="5067448"/>
            <a:ext cx="150874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 smtClean="0">
                <a:solidFill>
                  <a:srgbClr val="7ACB44"/>
                </a:solidFill>
                <a:latin typeface="PT Sans Narrow" panose="020B0506020203020204" pitchFamily="34" charset="0"/>
              </a:rPr>
              <a:t>$12</a:t>
            </a:r>
            <a:r>
              <a:rPr lang="en-US" sz="6600" dirty="0" smtClean="0">
                <a:solidFill>
                  <a:srgbClr val="7ACB44"/>
                </a:solidFill>
                <a:latin typeface="PT Sans Narrow" panose="020B0506020203020204" pitchFamily="34" charset="0"/>
              </a:rPr>
              <a:t> </a:t>
            </a:r>
            <a:endParaRPr lang="en-US" sz="4000" dirty="0">
              <a:solidFill>
                <a:srgbClr val="7ACB44"/>
              </a:solidFill>
              <a:latin typeface="PT Sans Narrow" panose="020B0506020203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54883" y="5512805"/>
            <a:ext cx="23646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PT Sans Narrow" panose="020B0506020203020204" pitchFamily="34" charset="0"/>
              </a:rPr>
              <a:t>Acceptable Salary</a:t>
            </a:r>
            <a:endParaRPr lang="en-US" sz="2800" dirty="0"/>
          </a:p>
        </p:txBody>
      </p:sp>
      <p:sp>
        <p:nvSpPr>
          <p:cNvPr id="25" name="Rectangle 24"/>
          <p:cNvSpPr/>
          <p:nvPr/>
        </p:nvSpPr>
        <p:spPr>
          <a:xfrm>
            <a:off x="10593276" y="5493196"/>
            <a:ext cx="12258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PT Sans Narrow" panose="020B0506020203020204" pitchFamily="34" charset="0"/>
              </a:rPr>
              <a:t>Per hour</a:t>
            </a:r>
            <a:endParaRPr lang="en-US" sz="2800" dirty="0"/>
          </a:p>
        </p:txBody>
      </p:sp>
      <p:sp>
        <p:nvSpPr>
          <p:cNvPr id="26" name="Rectangle 25"/>
          <p:cNvSpPr/>
          <p:nvPr/>
        </p:nvSpPr>
        <p:spPr>
          <a:xfrm>
            <a:off x="9048055" y="5835474"/>
            <a:ext cx="74571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rgbClr val="7ACB44"/>
                </a:solidFill>
                <a:latin typeface="PT Sans Narrow" panose="020B0506020203020204" pitchFamily="34" charset="0"/>
              </a:rPr>
              <a:t>4</a:t>
            </a:r>
            <a:r>
              <a:rPr lang="en-US" sz="6600" dirty="0" smtClean="0">
                <a:solidFill>
                  <a:srgbClr val="7ACB44"/>
                </a:solidFill>
                <a:latin typeface="PT Sans Narrow" panose="020B0506020203020204" pitchFamily="34" charset="0"/>
              </a:rPr>
              <a:t> </a:t>
            </a:r>
            <a:endParaRPr lang="en-US" sz="4000" dirty="0">
              <a:solidFill>
                <a:srgbClr val="7ACB44"/>
              </a:solidFill>
              <a:latin typeface="PT Sans Narrow" panose="020B0506020203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863262" y="6280831"/>
            <a:ext cx="23293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PT Sans Narrow" panose="020B0506020203020204" pitchFamily="34" charset="0"/>
              </a:rPr>
              <a:t>Acceptable Hours</a:t>
            </a:r>
            <a:endParaRPr lang="en-US" sz="2800" dirty="0"/>
          </a:p>
        </p:txBody>
      </p:sp>
      <p:sp>
        <p:nvSpPr>
          <p:cNvPr id="28" name="Rectangle 27"/>
          <p:cNvSpPr/>
          <p:nvPr/>
        </p:nvSpPr>
        <p:spPr>
          <a:xfrm>
            <a:off x="9494596" y="6279335"/>
            <a:ext cx="1301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PT Sans Narrow" panose="020B0506020203020204" pitchFamily="34" charset="0"/>
              </a:rPr>
              <a:t>Per week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8076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hart 14"/>
          <p:cNvGraphicFramePr/>
          <p:nvPr>
            <p:extLst>
              <p:ext uri="{D42A27DB-BD31-4B8C-83A1-F6EECF244321}">
                <p14:modId xmlns:p14="http://schemas.microsoft.com/office/powerpoint/2010/main" val="1335357469"/>
              </p:ext>
            </p:extLst>
          </p:nvPr>
        </p:nvGraphicFramePr>
        <p:xfrm>
          <a:off x="8226441" y="-394136"/>
          <a:ext cx="4804696" cy="3906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74453" y="543464"/>
            <a:ext cx="38155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7ACC43"/>
                </a:solidFill>
                <a:latin typeface="PT Sans Narrow" panose="020B0506020203020204" pitchFamily="34" charset="0"/>
              </a:rPr>
              <a:t>Pricing Model</a:t>
            </a:r>
            <a:endParaRPr lang="en-US" sz="6000" dirty="0">
              <a:solidFill>
                <a:srgbClr val="7ACC43"/>
              </a:solidFill>
              <a:latin typeface="PT Sans Narrow" panose="020B0506020203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183055"/>
              </p:ext>
            </p:extLst>
          </p:nvPr>
        </p:nvGraphicFramePr>
        <p:xfrm>
          <a:off x="642255" y="1872341"/>
          <a:ext cx="7968345" cy="2279063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144927"/>
                <a:gridCol w="1999857"/>
                <a:gridCol w="1896238"/>
                <a:gridCol w="1927323"/>
              </a:tblGrid>
              <a:tr h="59871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PT Sans Narrow" panose="020B0506020203020204" pitchFamily="34" charset="0"/>
                        </a:rPr>
                        <a:t> </a:t>
                      </a:r>
                      <a:endParaRPr lang="en-US" sz="2400" dirty="0">
                        <a:solidFill>
                          <a:srgbClr val="76923C"/>
                        </a:solidFill>
                        <a:effectLst/>
                        <a:latin typeface="PT Sans Narrow" panose="020B05060202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PT Sans Narrow" panose="020B0506020203020204" pitchFamily="34" charset="0"/>
                        </a:rPr>
                        <a:t>0-10 hours</a:t>
                      </a:r>
                      <a:endParaRPr lang="en-US" sz="2400" dirty="0">
                        <a:solidFill>
                          <a:srgbClr val="76923C"/>
                        </a:solidFill>
                        <a:effectLst/>
                        <a:latin typeface="PT Sans Narrow" panose="020B05060202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PT Sans Narrow" panose="020B0506020203020204" pitchFamily="34" charset="0"/>
                        </a:rPr>
                        <a:t>10-20 hours</a:t>
                      </a:r>
                      <a:endParaRPr lang="en-US" sz="2400">
                        <a:solidFill>
                          <a:srgbClr val="76923C"/>
                        </a:solidFill>
                        <a:effectLst/>
                        <a:latin typeface="PT Sans Narrow" panose="020B05060202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PT Sans Narrow" panose="020B0506020203020204" pitchFamily="34" charset="0"/>
                        </a:rPr>
                        <a:t>20+ hours</a:t>
                      </a:r>
                      <a:endParaRPr lang="en-US" sz="2400">
                        <a:solidFill>
                          <a:srgbClr val="76923C"/>
                        </a:solidFill>
                        <a:effectLst/>
                        <a:latin typeface="PT Sans Narrow" panose="020B05060202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/>
                </a:tc>
              </a:tr>
              <a:tr h="80227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PT Sans Narrow" panose="020B0506020203020204" pitchFamily="34" charset="0"/>
                        </a:rPr>
                        <a:t>Teens Payment</a:t>
                      </a:r>
                      <a:endParaRPr lang="en-US" sz="2400">
                        <a:solidFill>
                          <a:srgbClr val="76923C"/>
                        </a:solidFill>
                        <a:effectLst/>
                        <a:latin typeface="PT Sans Narrow" panose="020B05060202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PT Sans Narrow" panose="020B0506020203020204" pitchFamily="34" charset="0"/>
                        </a:rPr>
                        <a:t>70%</a:t>
                      </a:r>
                      <a:endParaRPr lang="en-US" sz="2400">
                        <a:solidFill>
                          <a:srgbClr val="76923C"/>
                        </a:solidFill>
                        <a:effectLst/>
                        <a:latin typeface="PT Sans Narrow" panose="020B05060202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PT Sans Narrow" panose="020B0506020203020204" pitchFamily="34" charset="0"/>
                        </a:rPr>
                        <a:t>75%</a:t>
                      </a:r>
                      <a:endParaRPr lang="en-US" sz="2400">
                        <a:solidFill>
                          <a:srgbClr val="76923C"/>
                        </a:solidFill>
                        <a:effectLst/>
                        <a:latin typeface="PT Sans Narrow" panose="020B05060202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PT Sans Narrow" panose="020B0506020203020204" pitchFamily="34" charset="0"/>
                        </a:rPr>
                        <a:t>80%</a:t>
                      </a:r>
                      <a:endParaRPr lang="en-US" sz="2400">
                        <a:solidFill>
                          <a:srgbClr val="76923C"/>
                        </a:solidFill>
                        <a:effectLst/>
                        <a:latin typeface="PT Sans Narrow" panose="020B05060202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/>
                </a:tc>
              </a:tr>
              <a:tr h="80227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PT Sans Narrow" panose="020B0506020203020204" pitchFamily="34" charset="0"/>
                        </a:rPr>
                        <a:t>TeenGurus Commission</a:t>
                      </a:r>
                      <a:endParaRPr lang="en-US" sz="2400">
                        <a:solidFill>
                          <a:srgbClr val="76923C"/>
                        </a:solidFill>
                        <a:effectLst/>
                        <a:latin typeface="PT Sans Narrow" panose="020B05060202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PT Sans Narrow" panose="020B0506020203020204" pitchFamily="34" charset="0"/>
                        </a:rPr>
                        <a:t>30%</a:t>
                      </a:r>
                      <a:endParaRPr lang="en-US" sz="2400" dirty="0">
                        <a:solidFill>
                          <a:srgbClr val="76923C"/>
                        </a:solidFill>
                        <a:effectLst/>
                        <a:latin typeface="PT Sans Narrow" panose="020B05060202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PT Sans Narrow" panose="020B0506020203020204" pitchFamily="34" charset="0"/>
                        </a:rPr>
                        <a:t>25%</a:t>
                      </a:r>
                      <a:endParaRPr lang="en-US" sz="2400">
                        <a:solidFill>
                          <a:srgbClr val="76923C"/>
                        </a:solidFill>
                        <a:effectLst/>
                        <a:latin typeface="PT Sans Narrow" panose="020B05060202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PT Sans Narrow" panose="020B0506020203020204" pitchFamily="34" charset="0"/>
                        </a:rPr>
                        <a:t>20%</a:t>
                      </a:r>
                      <a:endParaRPr lang="en-US" sz="2400" dirty="0">
                        <a:solidFill>
                          <a:srgbClr val="76923C"/>
                        </a:solidFill>
                        <a:effectLst/>
                        <a:latin typeface="PT Sans Narrow" panose="020B05060202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74453" y="5092700"/>
            <a:ext cx="20064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T Sans Narrow" panose="020B0506020203020204" pitchFamily="34" charset="0"/>
              </a:rPr>
              <a:t>Employer</a:t>
            </a:r>
            <a:endParaRPr lang="en-US" sz="4400" dirty="0">
              <a:solidFill>
                <a:schemeClr val="tx1">
                  <a:lumMod val="65000"/>
                  <a:lumOff val="35000"/>
                </a:schemeClr>
              </a:solidFill>
              <a:latin typeface="PT Sans Narrow" panose="020B0506020203020204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654300" y="5562600"/>
            <a:ext cx="2286000" cy="0"/>
          </a:xfrm>
          <a:prstGeom prst="straightConnector1">
            <a:avLst/>
          </a:prstGeom>
          <a:ln>
            <a:solidFill>
              <a:srgbClr val="7ACB44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00" y="5010789"/>
            <a:ext cx="1437480" cy="1103622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6934200" y="5575300"/>
            <a:ext cx="2286000" cy="0"/>
          </a:xfrm>
          <a:prstGeom prst="straightConnector1">
            <a:avLst/>
          </a:prstGeom>
          <a:ln>
            <a:solidFill>
              <a:srgbClr val="7ACB44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262853" y="5092700"/>
            <a:ext cx="1087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T Sans Narrow" panose="020B0506020203020204" pitchFamily="34" charset="0"/>
              </a:rPr>
              <a:t>Teen</a:t>
            </a:r>
            <a:endParaRPr lang="en-US" sz="4400" dirty="0">
              <a:solidFill>
                <a:schemeClr val="tx1">
                  <a:lumMod val="65000"/>
                  <a:lumOff val="35000"/>
                </a:schemeClr>
              </a:solidFill>
              <a:latin typeface="PT Sans Narrow" panose="020B0506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49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4453" y="543464"/>
            <a:ext cx="30283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7ACC43"/>
                </a:solidFill>
                <a:latin typeface="PT Sans Narrow" panose="020B0506020203020204" pitchFamily="34" charset="0"/>
              </a:rPr>
              <a:t>Ownership</a:t>
            </a:r>
            <a:endParaRPr lang="en-US" sz="6000" dirty="0">
              <a:solidFill>
                <a:srgbClr val="7ACC43"/>
              </a:solidFill>
              <a:latin typeface="PT Sans Narrow" panose="020B0506020203020204" pitchFamily="34" charset="0"/>
            </a:endParaRPr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1212793398"/>
              </p:ext>
            </p:extLst>
          </p:nvPr>
        </p:nvGraphicFramePr>
        <p:xfrm>
          <a:off x="264160" y="1559127"/>
          <a:ext cx="8920480" cy="4813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883400" y="543464"/>
            <a:ext cx="34925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7ACB44"/>
                </a:solidFill>
                <a:latin typeface="PT Sans Narrow" panose="020B0506020203020204" pitchFamily="34" charset="0"/>
              </a:rPr>
              <a:t>16%</a:t>
            </a:r>
            <a:r>
              <a:rPr lang="en-US" sz="3200" dirty="0" smtClean="0">
                <a:solidFill>
                  <a:srgbClr val="C00000"/>
                </a:solidFill>
                <a:latin typeface="PT Sans Narrow" panose="020B0506020203020204" pitchFamily="34" charset="0"/>
              </a:rPr>
              <a:t>Allocated for other contributors</a:t>
            </a:r>
            <a:endParaRPr lang="en-US" sz="3200" dirty="0">
              <a:solidFill>
                <a:srgbClr val="C00000"/>
              </a:solidFill>
              <a:latin typeface="PT Sans Narrow" panose="020B05060202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883400" y="2616200"/>
                <a:ext cx="4968604" cy="847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$30,000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$30,000+$65,000</m:t>
                          </m:r>
                        </m:den>
                      </m:f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84%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38.8%</m:t>
                      </m:r>
                    </m:oMath>
                  </m:oMathPara>
                </a14:m>
                <a:endParaRPr lang="en-US" sz="2400" dirty="0">
                  <a:latin typeface="PT Sans Narrow" panose="020B0506020203020204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400" y="2616200"/>
                <a:ext cx="4968604" cy="84754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6883400" y="3845464"/>
            <a:ext cx="3492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7ACB44"/>
                </a:solidFill>
                <a:latin typeface="PT Sans Narrow" panose="020B0506020203020204" pitchFamily="34" charset="0"/>
              </a:rPr>
              <a:t>Sweat Equity</a:t>
            </a:r>
            <a:endParaRPr lang="en-US" sz="2400" dirty="0">
              <a:solidFill>
                <a:srgbClr val="7ACB44"/>
              </a:solidFill>
              <a:latin typeface="PT Sans Narrow" panose="020B0506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67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rapezoid 53"/>
          <p:cNvSpPr/>
          <p:nvPr/>
        </p:nvSpPr>
        <p:spPr>
          <a:xfrm rot="10388741">
            <a:off x="1516778" y="753399"/>
            <a:ext cx="1897096" cy="3935768"/>
          </a:xfrm>
          <a:prstGeom prst="trapezoid">
            <a:avLst>
              <a:gd name="adj" fmla="val 21879"/>
            </a:avLst>
          </a:prstGeom>
          <a:solidFill>
            <a:srgbClr val="FFFFFF"/>
          </a:solidFill>
          <a:ln w="38100"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rapezoid 32"/>
          <p:cNvSpPr/>
          <p:nvPr/>
        </p:nvSpPr>
        <p:spPr>
          <a:xfrm rot="11312035">
            <a:off x="9026927" y="1727027"/>
            <a:ext cx="2105584" cy="3516517"/>
          </a:xfrm>
          <a:prstGeom prst="trapezoid">
            <a:avLst>
              <a:gd name="adj" fmla="val 19443"/>
            </a:avLst>
          </a:prstGeom>
          <a:solidFill>
            <a:srgbClr val="FFFFFF"/>
          </a:solidFill>
          <a:ln w="38100"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/>
          <p:cNvSpPr/>
          <p:nvPr/>
        </p:nvSpPr>
        <p:spPr>
          <a:xfrm rot="11042463">
            <a:off x="6959903" y="1075108"/>
            <a:ext cx="1897096" cy="3935768"/>
          </a:xfrm>
          <a:prstGeom prst="trapezoid">
            <a:avLst>
              <a:gd name="adj" fmla="val 21879"/>
            </a:avLst>
          </a:prstGeom>
          <a:solidFill>
            <a:srgbClr val="FFFFFF"/>
          </a:solidFill>
          <a:ln w="38100"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 rot="50121">
            <a:off x="7317431" y="1358473"/>
            <a:ext cx="470323" cy="485635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 rot="217699">
            <a:off x="8124175" y="1400387"/>
            <a:ext cx="470323" cy="485635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 rot="50121">
            <a:off x="7372157" y="2085077"/>
            <a:ext cx="436214" cy="472032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 rot="217699">
            <a:off x="8046339" y="2105050"/>
            <a:ext cx="441926" cy="478212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 rot="50121">
            <a:off x="7391686" y="2812859"/>
            <a:ext cx="405969" cy="439304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 rot="50121">
            <a:off x="7405750" y="3447852"/>
            <a:ext cx="379613" cy="410784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rapezoid 33"/>
          <p:cNvSpPr/>
          <p:nvPr/>
        </p:nvSpPr>
        <p:spPr>
          <a:xfrm rot="11432753">
            <a:off x="10075210" y="3815116"/>
            <a:ext cx="1874551" cy="1595751"/>
          </a:xfrm>
          <a:prstGeom prst="trapezoid">
            <a:avLst>
              <a:gd name="adj" fmla="val 13454"/>
            </a:avLst>
          </a:prstGeom>
          <a:solidFill>
            <a:srgbClr val="FFFFFF"/>
          </a:solidFill>
          <a:ln w="38100"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 rot="299160">
            <a:off x="9522645" y="2529385"/>
            <a:ext cx="347715" cy="382178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 rot="299160">
            <a:off x="9494076" y="3138179"/>
            <a:ext cx="323606" cy="355680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apezoid 34"/>
          <p:cNvSpPr/>
          <p:nvPr/>
        </p:nvSpPr>
        <p:spPr>
          <a:xfrm rot="11076430">
            <a:off x="7721848" y="2435476"/>
            <a:ext cx="1925858" cy="2640299"/>
          </a:xfrm>
          <a:prstGeom prst="trapezoid">
            <a:avLst>
              <a:gd name="adj" fmla="val 19443"/>
            </a:avLst>
          </a:prstGeom>
          <a:solidFill>
            <a:srgbClr val="FFFFFF"/>
          </a:solidFill>
          <a:ln w="38100"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 rot="21001099">
            <a:off x="1856937" y="1643516"/>
            <a:ext cx="408651" cy="426048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 rot="21168677">
            <a:off x="2480641" y="1548940"/>
            <a:ext cx="414002" cy="431627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 rot="21168677">
            <a:off x="2548674" y="2220784"/>
            <a:ext cx="375946" cy="391951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-3131127" y="4953000"/>
            <a:ext cx="18024763" cy="5334000"/>
          </a:xfrm>
          <a:prstGeom prst="ellipse">
            <a:avLst/>
          </a:prstGeom>
          <a:noFill/>
          <a:ln w="47625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1388436" y="5900089"/>
            <a:ext cx="0" cy="957911"/>
          </a:xfrm>
          <a:prstGeom prst="line">
            <a:avLst/>
          </a:prstGeom>
          <a:ln w="127000">
            <a:solidFill>
              <a:srgbClr val="7ACC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apezoid 7"/>
          <p:cNvSpPr/>
          <p:nvPr/>
        </p:nvSpPr>
        <p:spPr>
          <a:xfrm rot="10343055">
            <a:off x="789708" y="2004185"/>
            <a:ext cx="2133600" cy="3214255"/>
          </a:xfrm>
          <a:prstGeom prst="trapezoid">
            <a:avLst>
              <a:gd name="adj" fmla="val 19443"/>
            </a:avLst>
          </a:prstGeom>
          <a:solidFill>
            <a:srgbClr val="FFFFFF"/>
          </a:solidFill>
          <a:ln w="38100"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 rot="21353764">
            <a:off x="2169414" y="2823705"/>
            <a:ext cx="382273" cy="400920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 rot="21353764">
            <a:off x="2194760" y="3508645"/>
            <a:ext cx="361813" cy="379462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 rot="20882651">
            <a:off x="1204631" y="3657385"/>
            <a:ext cx="361813" cy="379462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 rot="21050229">
            <a:off x="1697429" y="3566649"/>
            <a:ext cx="361813" cy="379462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 rot="21353764">
            <a:off x="2312472" y="4201813"/>
            <a:ext cx="363409" cy="381136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 rot="20882651">
            <a:off x="1322214" y="4350462"/>
            <a:ext cx="363409" cy="381136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 rot="21050229">
            <a:off x="1815060" y="4259757"/>
            <a:ext cx="363409" cy="381136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 rot="20882651">
            <a:off x="883531" y="2335468"/>
            <a:ext cx="374904" cy="393192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apezoid 30"/>
          <p:cNvSpPr/>
          <p:nvPr/>
        </p:nvSpPr>
        <p:spPr>
          <a:xfrm rot="10463773">
            <a:off x="2285149" y="2719252"/>
            <a:ext cx="1705888" cy="2340461"/>
          </a:xfrm>
          <a:prstGeom prst="trapezoid">
            <a:avLst>
              <a:gd name="adj" fmla="val 19443"/>
            </a:avLst>
          </a:prstGeom>
          <a:solidFill>
            <a:srgbClr val="FFFFFF"/>
          </a:solidFill>
          <a:ln w="38100"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 rot="20882651">
            <a:off x="1047006" y="3014807"/>
            <a:ext cx="382273" cy="400920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 rot="21050229">
            <a:off x="1594836" y="2902693"/>
            <a:ext cx="382273" cy="400920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rapezoid 31"/>
          <p:cNvSpPr/>
          <p:nvPr/>
        </p:nvSpPr>
        <p:spPr>
          <a:xfrm rot="10058210">
            <a:off x="-48931" y="2766781"/>
            <a:ext cx="1509040" cy="2640299"/>
          </a:xfrm>
          <a:prstGeom prst="trapezoid">
            <a:avLst>
              <a:gd name="adj" fmla="val 19443"/>
            </a:avLst>
          </a:prstGeom>
          <a:solidFill>
            <a:srgbClr val="FFFFFF"/>
          </a:solidFill>
          <a:ln w="38100"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21120467">
            <a:off x="2553262" y="3093399"/>
            <a:ext cx="356547" cy="391886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 rot="21288045">
            <a:off x="3217292" y="3017197"/>
            <a:ext cx="356547" cy="391886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 rot="21120467">
            <a:off x="2682292" y="3653085"/>
            <a:ext cx="360861" cy="396627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 rot="21288045">
            <a:off x="3216823" y="3583816"/>
            <a:ext cx="365586" cy="401820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 rot="21120467">
            <a:off x="2784688" y="4249868"/>
            <a:ext cx="323606" cy="355680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 rot="21288045">
            <a:off x="3251847" y="4202067"/>
            <a:ext cx="319887" cy="351592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 rot="20623866">
            <a:off x="-24281" y="3088903"/>
            <a:ext cx="374904" cy="393192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 rot="20791444">
            <a:off x="600175" y="2929231"/>
            <a:ext cx="374904" cy="393192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 rot="20623866">
            <a:off x="186766" y="3642448"/>
            <a:ext cx="347715" cy="382178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 rot="20791444">
            <a:off x="705708" y="3496573"/>
            <a:ext cx="352268" cy="387182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 rot="20623866">
            <a:off x="368964" y="4205168"/>
            <a:ext cx="323606" cy="355680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 rot="20791444">
            <a:off x="824101" y="4090905"/>
            <a:ext cx="319887" cy="351592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 rot="20623866">
            <a:off x="525669" y="4696848"/>
            <a:ext cx="302597" cy="332589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 rot="20791444">
            <a:off x="936553" y="4581946"/>
            <a:ext cx="299119" cy="328766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 rot="21050229">
            <a:off x="1474687" y="2223212"/>
            <a:ext cx="374904" cy="393192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 rot="21353764">
            <a:off x="2081547" y="2143941"/>
            <a:ext cx="374904" cy="393192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 rot="21001099">
            <a:off x="1677207" y="1004691"/>
            <a:ext cx="440605" cy="438327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 rot="21168677">
            <a:off x="2426176" y="908131"/>
            <a:ext cx="440605" cy="438327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 rot="32604">
            <a:off x="8070191" y="2769598"/>
            <a:ext cx="453543" cy="475667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 rot="200182">
            <a:off x="8849212" y="2726992"/>
            <a:ext cx="453543" cy="475667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 rot="32604">
            <a:off x="8123534" y="3490892"/>
            <a:ext cx="420651" cy="462343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 rot="200182">
            <a:off x="8774544" y="3536866"/>
            <a:ext cx="426159" cy="468396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 rot="32604">
            <a:off x="8142888" y="4224539"/>
            <a:ext cx="391485" cy="430286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 rot="200182">
            <a:off x="8710752" y="4294470"/>
            <a:ext cx="386986" cy="425341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 rot="32604">
            <a:off x="7412210" y="4037736"/>
            <a:ext cx="391485" cy="430286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 rot="299160">
            <a:off x="9523702" y="1876224"/>
            <a:ext cx="374904" cy="393192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 rot="466738">
            <a:off x="10130907" y="1953790"/>
            <a:ext cx="374904" cy="393192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 rot="466738">
            <a:off x="10025449" y="2582213"/>
            <a:ext cx="352268" cy="387182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 rot="313076">
            <a:off x="10521872" y="4031791"/>
            <a:ext cx="428246" cy="428003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 rot="480654">
            <a:off x="11155800" y="4104549"/>
            <a:ext cx="433853" cy="433607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 rot="313076">
            <a:off x="10498640" y="4682045"/>
            <a:ext cx="384034" cy="383817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 rot="480654">
            <a:off x="11050713" y="4758073"/>
            <a:ext cx="379621" cy="379406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 rot="466738">
            <a:off x="9949657" y="3196149"/>
            <a:ext cx="319887" cy="351592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 rot="299160">
            <a:off x="9466779" y="3726398"/>
            <a:ext cx="302597" cy="332589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 rot="466738">
            <a:off x="9891051" y="3812362"/>
            <a:ext cx="299119" cy="328766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 rot="903807">
            <a:off x="10657500" y="2111576"/>
            <a:ext cx="374904" cy="393192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 rot="903807">
            <a:off x="10554772" y="2753189"/>
            <a:ext cx="347715" cy="382178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 rot="903807">
            <a:off x="10426431" y="3324251"/>
            <a:ext cx="323606" cy="355680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 rot="299160">
            <a:off x="9406457" y="4357197"/>
            <a:ext cx="323606" cy="355680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 rot="466738">
            <a:off x="9858226" y="4431551"/>
            <a:ext cx="299119" cy="328766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545" y="3528182"/>
            <a:ext cx="928254" cy="2254333"/>
          </a:xfrm>
          <a:prstGeom prst="rect">
            <a:avLst/>
          </a:prstGeom>
        </p:spPr>
      </p:pic>
      <p:cxnSp>
        <p:nvCxnSpPr>
          <p:cNvPr id="81" name="Straight Connector 80"/>
          <p:cNvCxnSpPr/>
          <p:nvPr/>
        </p:nvCxnSpPr>
        <p:spPr>
          <a:xfrm>
            <a:off x="5725886" y="5968049"/>
            <a:ext cx="5655886" cy="0"/>
          </a:xfrm>
          <a:prstGeom prst="line">
            <a:avLst/>
          </a:prstGeom>
          <a:ln w="127000">
            <a:solidFill>
              <a:srgbClr val="7ACC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827547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26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00023 C -0.02162 0.00625 -0.01328 0.0081 -0.02539 0.00394 C -0.02669 0.00185 -0.02787 -0.00069 -0.02969 -0.00208 C -0.03216 -0.00393 -0.03802 -0.00579 -0.03802 -0.00556 C -0.03958 -0.00833 -0.04245 -0.01296 -0.04492 -0.01366 C -0.04883 -0.01528 -0.05326 -0.01551 -0.05742 -0.01574 C -0.07422 -0.0169 -0.09102 -0.01713 -0.10781 -0.01782 C -0.10951 -0.01852 -0.11146 -0.01898 -0.11341 -0.01991 C -0.11615 -0.02106 -0.11875 -0.02222 -0.12162 -0.02361 C -0.12318 -0.02431 -0.12435 -0.02523 -0.12591 -0.02569 C -0.12878 -0.02639 -0.13151 -0.02731 -0.13425 -0.02755 C -0.1431 -0.0287 -0.15195 -0.02893 -0.16081 -0.02963 C -0.16706 -0.03171 -0.17162 -0.03287 -0.17761 -0.03958 C -0.18255 -0.04537 -0.18425 -0.04838 -0.19011 -0.05116 C -0.19193 -0.05208 -0.19375 -0.05255 -0.1957 -0.05324 C -0.19701 -0.0537 -0.19844 -0.05509 -0.19987 -0.05532 C -0.22096 -0.05648 -0.2418 -0.05648 -0.26276 -0.05718 C -0.2655 -0.05787 -0.26836 -0.05856 -0.27109 -0.05926 C -0.27305 -0.05972 -0.27474 -0.06065 -0.27669 -0.06111 C -0.27995 -0.06204 -0.2832 -0.06227 -0.28646 -0.06319 C -0.28841 -0.06366 -0.29024 -0.06435 -0.29206 -0.06505 C -0.29349 -0.06574 -0.29479 -0.06713 -0.29622 -0.06713 C -0.33359 -0.06852 -0.3707 -0.06852 -0.40781 -0.06921 C -0.41029 -0.06968 -0.41263 -0.06991 -0.41497 -0.07083 C -0.4168 -0.07199 -0.41849 -0.07454 -0.42057 -0.075 C -0.42982 -0.07662 -0.43906 -0.07639 -0.44831 -0.07708 C -0.46003 -0.07917 -0.45482 -0.07893 -0.46354 -0.07893 L -0.46354 -0.0787 " pathEditMode="relative" rAng="0" ptsTypes="AAAAAAAAAAAAAAAAAAAAAAAAAAAAA">
                                      <p:cBhvr>
                                        <p:cTn id="11" dur="4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77" y="-365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4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53" presetClass="entr" presetSubtype="16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53" presetClass="entr" presetSubtype="16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53" presetClass="entr" presetSubtype="16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53" presetClass="entr" presetSubtype="16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53" presetClass="entr" presetSubtype="16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22" presetClass="entr" presetSubtype="4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5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5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5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5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5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5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7" presetID="5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2" presetID="5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33" grpId="0" animBg="1"/>
      <p:bldP spid="53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6" grpId="0" animBg="1"/>
      <p:bldP spid="34" grpId="0" animBg="1"/>
      <p:bldP spid="111" grpId="0" animBg="1"/>
      <p:bldP spid="113" grpId="0" animBg="1"/>
      <p:bldP spid="35" grpId="0" animBg="1"/>
      <p:bldP spid="86" grpId="0" animBg="1"/>
      <p:bldP spid="87" grpId="0" animBg="1"/>
      <p:bldP spid="89" grpId="0" animBg="1"/>
      <p:bldP spid="3" grpId="0" animBg="1"/>
      <p:bldP spid="8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68" grpId="0" animBg="1"/>
      <p:bldP spid="31" grpId="0" animBg="1"/>
      <p:bldP spid="72" grpId="0" animBg="1"/>
      <p:bldP spid="73" grpId="0" animBg="1"/>
      <p:bldP spid="32" grpId="0" animBg="1"/>
      <p:bldP spid="11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9" grpId="0" animBg="1"/>
      <p:bldP spid="70" grpId="0" animBg="1"/>
      <p:bldP spid="84" grpId="0" animBg="1"/>
      <p:bldP spid="85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108" grpId="0" animBg="1"/>
      <p:bldP spid="109" grpId="0" animBg="1"/>
      <p:bldP spid="110" grpId="0" animBg="1"/>
      <p:bldP spid="112" grpId="0" animBg="1"/>
      <p:bldP spid="124" grpId="0" animBg="1"/>
      <p:bldP spid="125" grpId="0" animBg="1"/>
      <p:bldP spid="126" grpId="0" animBg="1"/>
      <p:bldP spid="127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1" grpId="0" animBg="1"/>
      <p:bldP spid="12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4453" y="543464"/>
            <a:ext cx="24322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7ACC43"/>
                </a:solidFill>
                <a:latin typeface="PT Sans Narrow" panose="020B0506020203020204" pitchFamily="34" charset="0"/>
              </a:rPr>
              <a:t>Revenue</a:t>
            </a:r>
            <a:endParaRPr lang="en-US" sz="6000" dirty="0">
              <a:solidFill>
                <a:srgbClr val="7ACC43"/>
              </a:solidFill>
              <a:latin typeface="PT Sans Narrow" panose="020B0506020203020204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512751"/>
              </p:ext>
            </p:extLst>
          </p:nvPr>
        </p:nvGraphicFramePr>
        <p:xfrm>
          <a:off x="642255" y="1872341"/>
          <a:ext cx="7968345" cy="999784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727172"/>
                <a:gridCol w="1610356"/>
                <a:gridCol w="1526919"/>
                <a:gridCol w="1551949"/>
                <a:gridCol w="1551949"/>
              </a:tblGrid>
              <a:tr h="40472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PT Sans Narrow" panose="020B0506020203020204" pitchFamily="34" charset="0"/>
                        </a:rPr>
                        <a:t> 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PT Sans Narrow" panose="020B05060202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chemeClr val="bg1"/>
                          </a:solidFill>
                          <a:effectLst/>
                          <a:latin typeface="PT Sans Narrow" panose="020B0506020203020204" pitchFamily="34" charset="0"/>
                        </a:rPr>
                        <a:t>Month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effectLst/>
                          <a:latin typeface="PT Sans Narrow" panose="020B0506020203020204" pitchFamily="34" charset="0"/>
                        </a:rPr>
                        <a:t> 2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PT Sans Narrow" panose="020B05060202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chemeClr val="bg1"/>
                          </a:solidFill>
                          <a:effectLst/>
                          <a:latin typeface="PT Sans Narrow" panose="020B0506020203020204" pitchFamily="34" charset="0"/>
                        </a:rPr>
                        <a:t>Month 3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PT Sans Narrow" panose="020B05060202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chemeClr val="bg1"/>
                          </a:solidFill>
                          <a:effectLst/>
                          <a:latin typeface="PT Sans Narrow" panose="020B0506020203020204" pitchFamily="34" charset="0"/>
                        </a:rPr>
                        <a:t>Month 5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PT Sans Narrow" panose="020B05060202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chemeClr val="bg1"/>
                          </a:solidFill>
                          <a:effectLst/>
                          <a:latin typeface="PT Sans Narrow" panose="020B0506020203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Month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effectLst/>
                          <a:latin typeface="PT Sans Narrow" panose="020B0506020203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10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PT Sans Narrow" panose="020B05060202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/>
                </a:tc>
              </a:tr>
              <a:tr h="54233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chemeClr val="bg1"/>
                          </a:solidFill>
                          <a:effectLst/>
                          <a:latin typeface="PT Sans Narrow" panose="020B0506020203020204" pitchFamily="34" charset="0"/>
                        </a:rPr>
                        <a:t>Target # Teens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PT Sans Narrow" panose="020B05060202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  <a:effectLst/>
                          <a:latin typeface="PT Sans Narrow" panose="020B0506020203020204" pitchFamily="34" charset="0"/>
                          <a:ea typeface="+mn-ea"/>
                          <a:cs typeface="+mn-cs"/>
                        </a:rPr>
                        <a:t>50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PT Sans Narrow" panose="020B05060202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  <a:effectLst/>
                          <a:latin typeface="PT Sans Narrow" panose="020B0506020203020204" pitchFamily="34" charset="0"/>
                        </a:rPr>
                        <a:t>150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PT Sans Narrow" panose="020B05060202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  <a:effectLst/>
                          <a:latin typeface="PT Sans Narrow" panose="020B0506020203020204" pitchFamily="34" charset="0"/>
                        </a:rPr>
                        <a:t>575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PT Sans Narrow" panose="020B05060202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  <a:effectLst/>
                          <a:latin typeface="PT Sans Narrow" panose="020B0506020203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2700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PT Sans Narrow" panose="020B05060202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/>
                </a:tc>
              </a:tr>
            </a:tbl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6660566"/>
              </p:ext>
            </p:extLst>
          </p:nvPr>
        </p:nvGraphicFramePr>
        <p:xfrm>
          <a:off x="594360" y="3111500"/>
          <a:ext cx="6047740" cy="3197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 3"/>
          <p:cNvSpPr/>
          <p:nvPr/>
        </p:nvSpPr>
        <p:spPr>
          <a:xfrm>
            <a:off x="6667500" y="4114513"/>
            <a:ext cx="22479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600" b="0" i="0" u="none" strike="noStrike" kern="1200" baseline="0">
                <a:solidFill>
                  <a:prstClr val="black"/>
                </a:solidFill>
                <a:latin typeface="PT Sans Narrow" panose="020B0506020203020204" pitchFamily="34" charset="0"/>
                <a:ea typeface="+mn-ea"/>
                <a:cs typeface="+mn-cs"/>
              </a:defRPr>
            </a:pPr>
            <a:r>
              <a:rPr lang="en-US" sz="2800" i="1" dirty="0"/>
              <a:t>U</a:t>
            </a:r>
            <a:r>
              <a:rPr lang="en-US" sz="2800" dirty="0" smtClean="0"/>
              <a:t> </a:t>
            </a:r>
            <a:r>
              <a:rPr lang="en-US" sz="2800" dirty="0"/>
              <a:t>= </a:t>
            </a:r>
            <a:r>
              <a:rPr lang="en-US" sz="2800" dirty="0" smtClean="0"/>
              <a:t>9.5787</a:t>
            </a:r>
            <a:r>
              <a:rPr lang="en-US" sz="2800" i="1" dirty="0" smtClean="0"/>
              <a:t>t </a:t>
            </a:r>
            <a:r>
              <a:rPr lang="en-US" sz="2800" baseline="30000" dirty="0" smtClean="0"/>
              <a:t>2.479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R² = 0.9977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18600" y="2280437"/>
            <a:ext cx="326711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PT Sans Narrow" panose="020B0506020203020204" pitchFamily="34" charset="0"/>
              </a:rPr>
              <a:t>$12 </a:t>
            </a: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T Sans Narrow" panose="020B0506020203020204" pitchFamily="34" charset="0"/>
              </a:rPr>
              <a:t>per hour</a:t>
            </a:r>
          </a:p>
          <a:p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T Sans Narrow" panose="020B0506020203020204" pitchFamily="34" charset="0"/>
              </a:rPr>
              <a:t>hours per week </a:t>
            </a:r>
            <a:r>
              <a:rPr lang="en-US" sz="5400" dirty="0" smtClean="0">
                <a:solidFill>
                  <a:srgbClr val="7ACB44"/>
                </a:solidFill>
                <a:latin typeface="PT Sans Narrow" panose="020B0506020203020204" pitchFamily="34" charset="0"/>
              </a:rPr>
              <a:t>3</a:t>
            </a:r>
            <a:endParaRPr lang="en-US" sz="5400" dirty="0" smtClean="0">
              <a:solidFill>
                <a:schemeClr val="tx1">
                  <a:lumMod val="85000"/>
                  <a:lumOff val="15000"/>
                </a:schemeClr>
              </a:solidFill>
              <a:latin typeface="PT Sans Narrow" panose="020B0506020203020204" pitchFamily="34" charset="0"/>
            </a:endParaRPr>
          </a:p>
          <a:p>
            <a:r>
              <a:rPr lang="en-US" sz="4800" dirty="0" smtClean="0">
                <a:solidFill>
                  <a:srgbClr val="C00000"/>
                </a:solidFill>
                <a:latin typeface="PT Sans Narrow" panose="020B0506020203020204" pitchFamily="34" charset="0"/>
              </a:rPr>
              <a:t>50% </a:t>
            </a: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T Sans Narrow" panose="020B0506020203020204" pitchFamily="34" charset="0"/>
              </a:rPr>
              <a:t>success rate</a:t>
            </a:r>
          </a:p>
          <a:p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T Sans Narrow" panose="020B0506020203020204" pitchFamily="34" charset="0"/>
              </a:rPr>
              <a:t>Commission </a:t>
            </a:r>
            <a:r>
              <a:rPr lang="en-US" sz="4800" dirty="0" smtClean="0">
                <a:solidFill>
                  <a:srgbClr val="7ACB44"/>
                </a:solidFill>
                <a:latin typeface="PT Sans Narrow" panose="020B0506020203020204" pitchFamily="34" charset="0"/>
              </a:rPr>
              <a:t>20</a:t>
            </a:r>
            <a:r>
              <a:rPr lang="en-US" sz="4800" dirty="0">
                <a:solidFill>
                  <a:srgbClr val="7ACB44"/>
                </a:solidFill>
                <a:latin typeface="PT Sans Narrow" panose="020B0506020203020204" pitchFamily="34" charset="0"/>
              </a:rPr>
              <a:t>% 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PT Sans Narrow" panose="020B0506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01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4453" y="543464"/>
            <a:ext cx="59046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7ACC43"/>
                </a:solidFill>
                <a:latin typeface="PT Sans Narrow" panose="020B0506020203020204" pitchFamily="34" charset="0"/>
              </a:rPr>
              <a:t>Return on Investment</a:t>
            </a:r>
            <a:endParaRPr lang="en-US" sz="6000" dirty="0">
              <a:solidFill>
                <a:srgbClr val="7ACC43"/>
              </a:solidFill>
              <a:latin typeface="PT Sans Narrow" panose="020B0506020203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5123" y="2146300"/>
            <a:ext cx="3518592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PT Sans Narrow" panose="020B0506020203020204" pitchFamily="34" charset="0"/>
              </a:rPr>
              <a:t>Acquisition </a:t>
            </a:r>
            <a:endParaRPr lang="en-US" sz="2200" dirty="0" smtClean="0">
              <a:latin typeface="PT Sans Narrow" panose="020B05060202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PT Sans Narrow" panose="020B0506020203020204" pitchFamily="34" charset="0"/>
              </a:rPr>
              <a:t>Based of projected 3 year </a:t>
            </a:r>
            <a:r>
              <a:rPr lang="en-US" sz="2200" dirty="0" smtClean="0">
                <a:latin typeface="PT Sans Narrow" panose="020B0506020203020204" pitchFamily="34" charset="0"/>
              </a:rPr>
              <a:t>profit</a:t>
            </a:r>
            <a:endParaRPr lang="en-US" sz="2200" dirty="0" smtClean="0">
              <a:latin typeface="PT Sans Narrow" panose="020B05060202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PT Sans Narrow" panose="020B0506020203020204" pitchFamily="34" charset="0"/>
              </a:rPr>
              <a:t>Industry </a:t>
            </a:r>
            <a:r>
              <a:rPr lang="en-US" sz="2200" dirty="0" smtClean="0">
                <a:latin typeface="PT Sans Narrow" panose="020B0506020203020204" pitchFamily="34" charset="0"/>
              </a:rPr>
              <a:t>Multiplier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err="1" smtClean="0">
                <a:latin typeface="PT Sans Narrow" panose="020B0506020203020204" pitchFamily="34" charset="0"/>
              </a:rPr>
              <a:t>ValueLine</a:t>
            </a:r>
            <a:endParaRPr lang="en-US" sz="2200" dirty="0" smtClean="0">
              <a:latin typeface="PT Sans Narrow" panose="020B0506020203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err="1" smtClean="0">
                <a:latin typeface="PT Sans Narrow" panose="020B0506020203020204" pitchFamily="34" charset="0"/>
              </a:rPr>
              <a:t>Valmetrics</a:t>
            </a:r>
            <a:endParaRPr lang="en-US" sz="2200" dirty="0" smtClean="0">
              <a:latin typeface="PT Sans Narrow" panose="020B05060202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PT Sans Narrow" panose="020B0506020203020204" pitchFamily="34" charset="0"/>
              </a:rPr>
              <a:t>P/E Ratio</a:t>
            </a:r>
            <a:endParaRPr lang="en-US" sz="2200" dirty="0">
              <a:latin typeface="PT Sans Narrow" panose="020B0506020203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655123" y="4857131"/>
                <a:ext cx="34047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14.1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×$6,130,969=$86,446,660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23" y="4857131"/>
                <a:ext cx="3404778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1073" t="-4444" r="-125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550927" y="5255536"/>
                <a:ext cx="36131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38%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×$86,446,660=$32,849,731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27" y="5255536"/>
                <a:ext cx="3613169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1180" t="-4348" r="-134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Up Arrow 5"/>
          <p:cNvSpPr/>
          <p:nvPr/>
        </p:nvSpPr>
        <p:spPr>
          <a:xfrm>
            <a:off x="4032499" y="2146300"/>
            <a:ext cx="2295880" cy="3386235"/>
          </a:xfrm>
          <a:prstGeom prst="upArrow">
            <a:avLst>
              <a:gd name="adj1" fmla="val 66562"/>
              <a:gd name="adj2" fmla="val 50000"/>
            </a:avLst>
          </a:prstGeom>
          <a:solidFill>
            <a:srgbClr val="7ACB4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PT Sans Narrow" panose="020B0506020203020204" pitchFamily="34" charset="0"/>
              </a:rPr>
              <a:t>109,500% Return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46602" y="2144793"/>
            <a:ext cx="334801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PT Sans Narrow" panose="020B0506020203020204" pitchFamily="34" charset="0"/>
              </a:rPr>
              <a:t>Managerial Buyout</a:t>
            </a:r>
            <a:endParaRPr lang="en-US" sz="2200" dirty="0" smtClean="0">
              <a:latin typeface="PT Sans Narrow" panose="020B05060202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PT Sans Narrow" panose="020B0506020203020204" pitchFamily="34" charset="0"/>
              </a:rPr>
              <a:t>Based </a:t>
            </a:r>
            <a:r>
              <a:rPr lang="en-US" sz="2200" dirty="0" smtClean="0">
                <a:latin typeface="PT Sans Narrow" panose="020B0506020203020204" pitchFamily="34" charset="0"/>
              </a:rPr>
              <a:t>off </a:t>
            </a:r>
            <a:r>
              <a:rPr lang="en-US" sz="2200" dirty="0" smtClean="0">
                <a:latin typeface="PT Sans Narrow" panose="020B0506020203020204" pitchFamily="34" charset="0"/>
              </a:rPr>
              <a:t>projected 3 year </a:t>
            </a:r>
            <a:r>
              <a:rPr lang="en-US" sz="2200" dirty="0" smtClean="0">
                <a:latin typeface="PT Sans Narrow" panose="020B0506020203020204" pitchFamily="34" charset="0"/>
              </a:rPr>
              <a:t>balance sheet</a:t>
            </a:r>
            <a:endParaRPr lang="en-US" sz="2200" dirty="0" smtClean="0">
              <a:latin typeface="PT Sans Narrow" panose="020B05060202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PT Sans Narrow" panose="020B0506020203020204" pitchFamily="34" charset="0"/>
              </a:rPr>
              <a:t>Funded by other investors</a:t>
            </a:r>
            <a:endParaRPr lang="en-US" sz="2200" dirty="0" smtClean="0">
              <a:latin typeface="PT Sans Narrow" panose="020B0506020203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6717676" y="4857130"/>
                <a:ext cx="33566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38%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×$5,763,415=$2,190,097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676" y="4857130"/>
                <a:ext cx="3356688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452" t="-4444" r="-1270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Up Arrow 8"/>
          <p:cNvSpPr/>
          <p:nvPr/>
        </p:nvSpPr>
        <p:spPr>
          <a:xfrm>
            <a:off x="9807123" y="2153848"/>
            <a:ext cx="2295880" cy="3386235"/>
          </a:xfrm>
          <a:prstGeom prst="upArrow">
            <a:avLst>
              <a:gd name="adj1" fmla="val 66562"/>
              <a:gd name="adj2" fmla="val 50000"/>
            </a:avLst>
          </a:prstGeom>
          <a:solidFill>
            <a:srgbClr val="7ACB4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PT Sans Narrow" panose="020B0506020203020204" pitchFamily="34" charset="0"/>
              </a:rPr>
              <a:t>7,300% Return</a:t>
            </a:r>
          </a:p>
        </p:txBody>
      </p:sp>
    </p:spTree>
    <p:extLst>
      <p:ext uri="{BB962C8B-B14F-4D97-AF65-F5344CB8AC3E}">
        <p14:creationId xmlns:p14="http://schemas.microsoft.com/office/powerpoint/2010/main" val="403641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rapezoid 53"/>
          <p:cNvSpPr/>
          <p:nvPr/>
        </p:nvSpPr>
        <p:spPr>
          <a:xfrm rot="10388741">
            <a:off x="1516778" y="753399"/>
            <a:ext cx="1897096" cy="3935768"/>
          </a:xfrm>
          <a:prstGeom prst="trapezoid">
            <a:avLst>
              <a:gd name="adj" fmla="val 21879"/>
            </a:avLst>
          </a:prstGeom>
          <a:solidFill>
            <a:srgbClr val="FFFFFF"/>
          </a:solidFill>
          <a:ln w="38100"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rapezoid 32"/>
          <p:cNvSpPr/>
          <p:nvPr/>
        </p:nvSpPr>
        <p:spPr>
          <a:xfrm rot="11312035">
            <a:off x="9026927" y="1727027"/>
            <a:ext cx="2105584" cy="3516517"/>
          </a:xfrm>
          <a:prstGeom prst="trapezoid">
            <a:avLst>
              <a:gd name="adj" fmla="val 19443"/>
            </a:avLst>
          </a:prstGeom>
          <a:solidFill>
            <a:srgbClr val="FFFFFF"/>
          </a:solidFill>
          <a:ln w="38100"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/>
          <p:cNvSpPr/>
          <p:nvPr/>
        </p:nvSpPr>
        <p:spPr>
          <a:xfrm rot="11042463">
            <a:off x="6959903" y="1075108"/>
            <a:ext cx="1897096" cy="3935768"/>
          </a:xfrm>
          <a:prstGeom prst="trapezoid">
            <a:avLst>
              <a:gd name="adj" fmla="val 21879"/>
            </a:avLst>
          </a:prstGeom>
          <a:solidFill>
            <a:srgbClr val="FFFFFF"/>
          </a:solidFill>
          <a:ln w="38100"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 rot="50121">
            <a:off x="7317431" y="1358473"/>
            <a:ext cx="470323" cy="485635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 rot="217699">
            <a:off x="8124175" y="1400387"/>
            <a:ext cx="470323" cy="485635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 rot="50121">
            <a:off x="7372157" y="2085077"/>
            <a:ext cx="436214" cy="472032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 rot="217699">
            <a:off x="8046339" y="2105050"/>
            <a:ext cx="441926" cy="478212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 rot="50121">
            <a:off x="7391686" y="2812859"/>
            <a:ext cx="405969" cy="439304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 rot="50121">
            <a:off x="7405750" y="3447852"/>
            <a:ext cx="379613" cy="410784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rapezoid 33"/>
          <p:cNvSpPr/>
          <p:nvPr/>
        </p:nvSpPr>
        <p:spPr>
          <a:xfrm rot="11432753">
            <a:off x="10075210" y="3815116"/>
            <a:ext cx="1874551" cy="1595751"/>
          </a:xfrm>
          <a:prstGeom prst="trapezoid">
            <a:avLst>
              <a:gd name="adj" fmla="val 13454"/>
            </a:avLst>
          </a:prstGeom>
          <a:solidFill>
            <a:srgbClr val="FFFFFF"/>
          </a:solidFill>
          <a:ln w="38100"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 rot="299160">
            <a:off x="9522645" y="2529385"/>
            <a:ext cx="347715" cy="382178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 rot="299160">
            <a:off x="9494076" y="3138179"/>
            <a:ext cx="323606" cy="355680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apezoid 34"/>
          <p:cNvSpPr/>
          <p:nvPr/>
        </p:nvSpPr>
        <p:spPr>
          <a:xfrm rot="11076430">
            <a:off x="7721848" y="2435476"/>
            <a:ext cx="1925858" cy="2640299"/>
          </a:xfrm>
          <a:prstGeom prst="trapezoid">
            <a:avLst>
              <a:gd name="adj" fmla="val 19443"/>
            </a:avLst>
          </a:prstGeom>
          <a:solidFill>
            <a:srgbClr val="FFFFFF"/>
          </a:solidFill>
          <a:ln w="38100"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 rot="21001099">
            <a:off x="1856937" y="1643516"/>
            <a:ext cx="408651" cy="426048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 rot="21168677">
            <a:off x="2480641" y="1548940"/>
            <a:ext cx="414002" cy="431627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 rot="21168677">
            <a:off x="2548674" y="2220784"/>
            <a:ext cx="375946" cy="391951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-3131127" y="4953000"/>
            <a:ext cx="18024763" cy="5334000"/>
          </a:xfrm>
          <a:prstGeom prst="ellipse">
            <a:avLst/>
          </a:prstGeom>
          <a:noFill/>
          <a:ln w="47625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1388436" y="5900089"/>
            <a:ext cx="0" cy="957911"/>
          </a:xfrm>
          <a:prstGeom prst="line">
            <a:avLst/>
          </a:prstGeom>
          <a:ln w="127000">
            <a:solidFill>
              <a:srgbClr val="7ACC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apezoid 7"/>
          <p:cNvSpPr/>
          <p:nvPr/>
        </p:nvSpPr>
        <p:spPr>
          <a:xfrm rot="10343055">
            <a:off x="789708" y="2004185"/>
            <a:ext cx="2133600" cy="3214255"/>
          </a:xfrm>
          <a:prstGeom prst="trapezoid">
            <a:avLst>
              <a:gd name="adj" fmla="val 19443"/>
            </a:avLst>
          </a:prstGeom>
          <a:solidFill>
            <a:srgbClr val="FFFFFF"/>
          </a:solidFill>
          <a:ln w="38100"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 rot="21353764">
            <a:off x="2169414" y="2823705"/>
            <a:ext cx="382273" cy="400920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 rot="21353764">
            <a:off x="2194760" y="3508645"/>
            <a:ext cx="361813" cy="379462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 rot="20882651">
            <a:off x="1204631" y="3657385"/>
            <a:ext cx="361813" cy="379462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 rot="21050229">
            <a:off x="1697429" y="3566649"/>
            <a:ext cx="361813" cy="379462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 rot="21353764">
            <a:off x="2312472" y="4201813"/>
            <a:ext cx="363409" cy="381136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 rot="20882651">
            <a:off x="1322214" y="4350462"/>
            <a:ext cx="363409" cy="381136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 rot="21050229">
            <a:off x="1815060" y="4259757"/>
            <a:ext cx="363409" cy="381136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 rot="20882651">
            <a:off x="883531" y="2335468"/>
            <a:ext cx="374904" cy="393192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apezoid 30"/>
          <p:cNvSpPr/>
          <p:nvPr/>
        </p:nvSpPr>
        <p:spPr>
          <a:xfrm rot="10463773">
            <a:off x="2285149" y="2719252"/>
            <a:ext cx="1705888" cy="2340461"/>
          </a:xfrm>
          <a:prstGeom prst="trapezoid">
            <a:avLst>
              <a:gd name="adj" fmla="val 19443"/>
            </a:avLst>
          </a:prstGeom>
          <a:solidFill>
            <a:srgbClr val="FFFFFF"/>
          </a:solidFill>
          <a:ln w="38100"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 rot="20882651">
            <a:off x="1047006" y="3014807"/>
            <a:ext cx="382273" cy="400920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 rot="21050229">
            <a:off x="1594836" y="2902693"/>
            <a:ext cx="382273" cy="400920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rapezoid 31"/>
          <p:cNvSpPr/>
          <p:nvPr/>
        </p:nvSpPr>
        <p:spPr>
          <a:xfrm rot="10058210">
            <a:off x="-48931" y="2766781"/>
            <a:ext cx="1509040" cy="2640299"/>
          </a:xfrm>
          <a:prstGeom prst="trapezoid">
            <a:avLst>
              <a:gd name="adj" fmla="val 19443"/>
            </a:avLst>
          </a:prstGeom>
          <a:solidFill>
            <a:srgbClr val="FFFFFF"/>
          </a:solidFill>
          <a:ln w="38100"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21120467">
            <a:off x="2553262" y="3093399"/>
            <a:ext cx="356547" cy="391886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 rot="21288045">
            <a:off x="3217292" y="3017197"/>
            <a:ext cx="356547" cy="391886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 rot="21120467">
            <a:off x="2682292" y="3653085"/>
            <a:ext cx="360861" cy="396627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 rot="21288045">
            <a:off x="3216823" y="3583816"/>
            <a:ext cx="365586" cy="401820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 rot="21120467">
            <a:off x="2784688" y="4249868"/>
            <a:ext cx="323606" cy="355680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 rot="21288045">
            <a:off x="3251847" y="4202067"/>
            <a:ext cx="319887" cy="351592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 rot="20623866">
            <a:off x="-24281" y="3088903"/>
            <a:ext cx="374904" cy="393192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 rot="20791444">
            <a:off x="600175" y="2929231"/>
            <a:ext cx="374904" cy="393192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 rot="20623866">
            <a:off x="186766" y="3642448"/>
            <a:ext cx="347715" cy="382178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 rot="20791444">
            <a:off x="705708" y="3496573"/>
            <a:ext cx="352268" cy="387182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 rot="20623866">
            <a:off x="368964" y="4205168"/>
            <a:ext cx="323606" cy="355680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 rot="20791444">
            <a:off x="824101" y="4090905"/>
            <a:ext cx="319887" cy="351592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 rot="20623866">
            <a:off x="525669" y="4696848"/>
            <a:ext cx="302597" cy="332589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 rot="20791444">
            <a:off x="936553" y="4581946"/>
            <a:ext cx="299119" cy="328766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 rot="21050229">
            <a:off x="1474687" y="2223212"/>
            <a:ext cx="374904" cy="393192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 rot="21353764">
            <a:off x="2081547" y="2143941"/>
            <a:ext cx="374904" cy="393192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 rot="21001099">
            <a:off x="1677207" y="1004691"/>
            <a:ext cx="440605" cy="438327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 rot="21168677">
            <a:off x="2426176" y="908131"/>
            <a:ext cx="440605" cy="438327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 rot="32604">
            <a:off x="8070191" y="2769598"/>
            <a:ext cx="453543" cy="475667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 rot="200182">
            <a:off x="8849212" y="2726992"/>
            <a:ext cx="453543" cy="475667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 rot="32604">
            <a:off x="8123534" y="3490892"/>
            <a:ext cx="420651" cy="462343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 rot="200182">
            <a:off x="8774544" y="3536866"/>
            <a:ext cx="426159" cy="468396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 rot="32604">
            <a:off x="8142888" y="4224539"/>
            <a:ext cx="391485" cy="430286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 rot="200182">
            <a:off x="8710752" y="4294470"/>
            <a:ext cx="386986" cy="425341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 rot="32604">
            <a:off x="7412210" y="4037736"/>
            <a:ext cx="391485" cy="430286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 rot="299160">
            <a:off x="9523702" y="1876224"/>
            <a:ext cx="374904" cy="393192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 rot="466738">
            <a:off x="10130907" y="1953790"/>
            <a:ext cx="374904" cy="393192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 rot="466738">
            <a:off x="10025449" y="2582213"/>
            <a:ext cx="352268" cy="387182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 rot="313076">
            <a:off x="10521872" y="4031791"/>
            <a:ext cx="428246" cy="428003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 rot="480654">
            <a:off x="11155800" y="4104549"/>
            <a:ext cx="433853" cy="433607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 rot="313076">
            <a:off x="10498640" y="4682045"/>
            <a:ext cx="384034" cy="383817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 rot="480654">
            <a:off x="11050713" y="4758073"/>
            <a:ext cx="379621" cy="379406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 rot="466738">
            <a:off x="9949657" y="3196149"/>
            <a:ext cx="319887" cy="351592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 rot="299160">
            <a:off x="9466779" y="3726398"/>
            <a:ext cx="302597" cy="332589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 rot="466738">
            <a:off x="9891051" y="3812362"/>
            <a:ext cx="299119" cy="328766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 rot="903807">
            <a:off x="10657500" y="2111576"/>
            <a:ext cx="374904" cy="393192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 rot="903807">
            <a:off x="10554772" y="2753189"/>
            <a:ext cx="347715" cy="382178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 rot="903807">
            <a:off x="10426431" y="3324251"/>
            <a:ext cx="323606" cy="355680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 rot="299160">
            <a:off x="9406457" y="4357197"/>
            <a:ext cx="323606" cy="355680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 rot="466738">
            <a:off x="9858226" y="4431551"/>
            <a:ext cx="299119" cy="328766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9" name="Group 128"/>
          <p:cNvGrpSpPr/>
          <p:nvPr/>
        </p:nvGrpSpPr>
        <p:grpSpPr>
          <a:xfrm rot="21290626">
            <a:off x="2340041" y="1906228"/>
            <a:ext cx="1330738" cy="803899"/>
            <a:chOff x="4059037" y="981811"/>
            <a:chExt cx="1330738" cy="803899"/>
          </a:xfrm>
        </p:grpSpPr>
        <p:sp>
          <p:nvSpPr>
            <p:cNvPr id="27" name="Rectangle 26"/>
            <p:cNvSpPr/>
            <p:nvPr/>
          </p:nvSpPr>
          <p:spPr>
            <a:xfrm>
              <a:off x="4059037" y="981811"/>
              <a:ext cx="1330738" cy="632155"/>
            </a:xfrm>
            <a:prstGeom prst="rect">
              <a:avLst/>
            </a:prstGeom>
            <a:solidFill>
              <a:srgbClr val="FFFFFF"/>
            </a:solidFill>
            <a:ln w="38100" cmpd="sng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T Sans Narrow" panose="020B0506020203020204" pitchFamily="34" charset="0"/>
                </a:rPr>
                <a:t>NOW HIRING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PT Sans Narrow" panose="020B0506020203020204" pitchFamily="34" charset="0"/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4376064" y="1622247"/>
              <a:ext cx="696685" cy="163463"/>
              <a:chOff x="4344525" y="1622247"/>
              <a:chExt cx="696685" cy="163463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>
                <a:off x="4344525" y="1622247"/>
                <a:ext cx="0" cy="163463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5041210" y="1622247"/>
                <a:ext cx="0" cy="163463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0" name="Group 129"/>
          <p:cNvGrpSpPr/>
          <p:nvPr/>
        </p:nvGrpSpPr>
        <p:grpSpPr>
          <a:xfrm rot="21174977">
            <a:off x="891763" y="1209622"/>
            <a:ext cx="1330738" cy="803899"/>
            <a:chOff x="4059037" y="981811"/>
            <a:chExt cx="1330738" cy="803899"/>
          </a:xfrm>
        </p:grpSpPr>
        <p:sp>
          <p:nvSpPr>
            <p:cNvPr id="131" name="Rectangle 130"/>
            <p:cNvSpPr/>
            <p:nvPr/>
          </p:nvSpPr>
          <p:spPr>
            <a:xfrm>
              <a:off x="4059037" y="981811"/>
              <a:ext cx="1330738" cy="632155"/>
            </a:xfrm>
            <a:prstGeom prst="rect">
              <a:avLst/>
            </a:prstGeom>
            <a:solidFill>
              <a:srgbClr val="FFFFFF"/>
            </a:solidFill>
            <a:ln w="381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6">
                      <a:lumMod val="75000"/>
                    </a:schemeClr>
                  </a:solidFill>
                  <a:latin typeface="Acorn" panose="02000800000000000000" pitchFamily="2" charset="0"/>
                </a:rPr>
                <a:t>We’re</a:t>
              </a:r>
            </a:p>
            <a:p>
              <a:pPr algn="ctr"/>
              <a:r>
                <a:rPr lang="en-US" dirty="0" smtClean="0">
                  <a:solidFill>
                    <a:schemeClr val="accent6">
                      <a:lumMod val="75000"/>
                    </a:schemeClr>
                  </a:solidFill>
                  <a:latin typeface="Acorn" panose="02000800000000000000" pitchFamily="2" charset="0"/>
                </a:rPr>
                <a:t>HIRING</a:t>
              </a:r>
              <a:endParaRPr lang="en-US" dirty="0">
                <a:solidFill>
                  <a:schemeClr val="accent6">
                    <a:lumMod val="75000"/>
                  </a:schemeClr>
                </a:solidFill>
                <a:latin typeface="Acorn" panose="02000800000000000000" pitchFamily="2" charset="0"/>
              </a:endParaRPr>
            </a:p>
          </p:txBody>
        </p:sp>
        <p:grpSp>
          <p:nvGrpSpPr>
            <p:cNvPr id="132" name="Group 131"/>
            <p:cNvGrpSpPr/>
            <p:nvPr/>
          </p:nvGrpSpPr>
          <p:grpSpPr>
            <a:xfrm>
              <a:off x="4376064" y="1622247"/>
              <a:ext cx="696685" cy="163463"/>
              <a:chOff x="4344525" y="1622247"/>
              <a:chExt cx="696685" cy="163463"/>
            </a:xfrm>
          </p:grpSpPr>
          <p:cxnSp>
            <p:nvCxnSpPr>
              <p:cNvPr id="133" name="Straight Connector 132"/>
              <p:cNvCxnSpPr/>
              <p:nvPr/>
            </p:nvCxnSpPr>
            <p:spPr>
              <a:xfrm>
                <a:off x="4344525" y="1622247"/>
                <a:ext cx="0" cy="163463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5041210" y="1622247"/>
                <a:ext cx="0" cy="163463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5" name="Group 134"/>
          <p:cNvGrpSpPr/>
          <p:nvPr/>
        </p:nvGrpSpPr>
        <p:grpSpPr>
          <a:xfrm rot="21239463">
            <a:off x="1479203" y="-29147"/>
            <a:ext cx="1330738" cy="803899"/>
            <a:chOff x="4059037" y="981811"/>
            <a:chExt cx="1330738" cy="803899"/>
          </a:xfrm>
        </p:grpSpPr>
        <p:sp>
          <p:nvSpPr>
            <p:cNvPr id="136" name="Rectangle 135"/>
            <p:cNvSpPr/>
            <p:nvPr/>
          </p:nvSpPr>
          <p:spPr>
            <a:xfrm>
              <a:off x="4059037" y="981811"/>
              <a:ext cx="1330738" cy="632155"/>
            </a:xfrm>
            <a:prstGeom prst="rect">
              <a:avLst/>
            </a:prstGeom>
            <a:solidFill>
              <a:srgbClr val="FFFFFF"/>
            </a:solidFill>
            <a:ln w="38100" cmpd="sng">
              <a:solidFill>
                <a:schemeClr val="accent4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HIRING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</p:txBody>
        </p:sp>
        <p:grpSp>
          <p:nvGrpSpPr>
            <p:cNvPr id="137" name="Group 136"/>
            <p:cNvGrpSpPr/>
            <p:nvPr/>
          </p:nvGrpSpPr>
          <p:grpSpPr>
            <a:xfrm>
              <a:off x="4376064" y="1622247"/>
              <a:ext cx="696685" cy="163463"/>
              <a:chOff x="4344525" y="1622247"/>
              <a:chExt cx="696685" cy="163463"/>
            </a:xfrm>
          </p:grpSpPr>
          <p:cxnSp>
            <p:nvCxnSpPr>
              <p:cNvPr id="138" name="Straight Connector 137"/>
              <p:cNvCxnSpPr/>
              <p:nvPr/>
            </p:nvCxnSpPr>
            <p:spPr>
              <a:xfrm>
                <a:off x="4344525" y="1622247"/>
                <a:ext cx="0" cy="163463"/>
              </a:xfrm>
              <a:prstGeom prst="line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>
                <a:off x="5041210" y="1622247"/>
                <a:ext cx="0" cy="163463"/>
              </a:xfrm>
              <a:prstGeom prst="line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1" name="Group 140"/>
          <p:cNvGrpSpPr/>
          <p:nvPr/>
        </p:nvGrpSpPr>
        <p:grpSpPr>
          <a:xfrm rot="20928344">
            <a:off x="-417122" y="2016159"/>
            <a:ext cx="1330738" cy="803899"/>
            <a:chOff x="4059037" y="981811"/>
            <a:chExt cx="1330738" cy="803899"/>
          </a:xfrm>
        </p:grpSpPr>
        <p:sp>
          <p:nvSpPr>
            <p:cNvPr id="142" name="Rectangle 141"/>
            <p:cNvSpPr/>
            <p:nvPr/>
          </p:nvSpPr>
          <p:spPr>
            <a:xfrm>
              <a:off x="4059037" y="981811"/>
              <a:ext cx="1330738" cy="632155"/>
            </a:xfrm>
            <a:prstGeom prst="rect">
              <a:avLst/>
            </a:prstGeom>
            <a:solidFill>
              <a:srgbClr val="FFFFFF"/>
            </a:solidFill>
            <a:ln w="38100" cmpd="sng">
              <a:solidFill>
                <a:schemeClr val="accent3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  <a:latin typeface="Avengeance Mightiest Avenger" pitchFamily="2" charset="0"/>
                  <a:ea typeface="Adobe Gothic Std B" panose="020B0800000000000000" pitchFamily="34" charset="-128"/>
                </a:rPr>
                <a:t>Jobs available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Avengeance Mightiest Avenger" pitchFamily="2" charset="0"/>
                <a:ea typeface="Adobe Gothic Std B" panose="020B0800000000000000" pitchFamily="34" charset="-128"/>
              </a:endParaRPr>
            </a:p>
          </p:txBody>
        </p:sp>
        <p:grpSp>
          <p:nvGrpSpPr>
            <p:cNvPr id="143" name="Group 142"/>
            <p:cNvGrpSpPr/>
            <p:nvPr/>
          </p:nvGrpSpPr>
          <p:grpSpPr>
            <a:xfrm>
              <a:off x="4376064" y="1622247"/>
              <a:ext cx="696685" cy="163463"/>
              <a:chOff x="4344525" y="1622247"/>
              <a:chExt cx="696685" cy="163463"/>
            </a:xfrm>
          </p:grpSpPr>
          <p:cxnSp>
            <p:nvCxnSpPr>
              <p:cNvPr id="144" name="Straight Connector 143"/>
              <p:cNvCxnSpPr/>
              <p:nvPr/>
            </p:nvCxnSpPr>
            <p:spPr>
              <a:xfrm>
                <a:off x="4344525" y="1622247"/>
                <a:ext cx="0" cy="163463"/>
              </a:xfrm>
              <a:prstGeom prst="line">
                <a:avLst/>
              </a:prstGeom>
              <a:ln w="381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>
                <a:off x="5041210" y="1622247"/>
                <a:ext cx="0" cy="163463"/>
              </a:xfrm>
              <a:prstGeom prst="line">
                <a:avLst/>
              </a:prstGeom>
              <a:ln w="381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6" name="Group 145"/>
          <p:cNvGrpSpPr/>
          <p:nvPr/>
        </p:nvGrpSpPr>
        <p:grpSpPr>
          <a:xfrm rot="242952">
            <a:off x="7395461" y="272878"/>
            <a:ext cx="1330738" cy="803899"/>
            <a:chOff x="4059037" y="981811"/>
            <a:chExt cx="1330738" cy="803899"/>
          </a:xfrm>
        </p:grpSpPr>
        <p:sp>
          <p:nvSpPr>
            <p:cNvPr id="147" name="Rectangle 146"/>
            <p:cNvSpPr/>
            <p:nvPr/>
          </p:nvSpPr>
          <p:spPr>
            <a:xfrm>
              <a:off x="4059037" y="981811"/>
              <a:ext cx="1330738" cy="632155"/>
            </a:xfrm>
            <a:prstGeom prst="rect">
              <a:avLst/>
            </a:prstGeom>
            <a:solidFill>
              <a:srgbClr val="FFFFFF"/>
            </a:solidFill>
            <a:ln w="38100" cmpd="sng">
              <a:solidFill>
                <a:schemeClr val="bg2">
                  <a:lumMod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accent4">
                      <a:lumMod val="75000"/>
                    </a:schemeClr>
                  </a:solidFill>
                  <a:latin typeface="Broadway" panose="04040905080B02020502" pitchFamily="82" charset="0"/>
                </a:rPr>
                <a:t>HELP WANTED</a:t>
              </a:r>
              <a:endParaRPr lang="en-US" b="1" dirty="0">
                <a:solidFill>
                  <a:schemeClr val="accent4">
                    <a:lumMod val="75000"/>
                  </a:schemeClr>
                </a:solidFill>
                <a:latin typeface="Broadway" panose="04040905080B02020502" pitchFamily="82" charset="0"/>
              </a:endParaRPr>
            </a:p>
          </p:txBody>
        </p:sp>
        <p:grpSp>
          <p:nvGrpSpPr>
            <p:cNvPr id="148" name="Group 147"/>
            <p:cNvGrpSpPr/>
            <p:nvPr/>
          </p:nvGrpSpPr>
          <p:grpSpPr>
            <a:xfrm>
              <a:off x="4376064" y="1622247"/>
              <a:ext cx="696685" cy="163463"/>
              <a:chOff x="4344525" y="1622247"/>
              <a:chExt cx="696685" cy="163463"/>
            </a:xfrm>
          </p:grpSpPr>
          <p:cxnSp>
            <p:nvCxnSpPr>
              <p:cNvPr id="149" name="Straight Connector 148"/>
              <p:cNvCxnSpPr/>
              <p:nvPr/>
            </p:nvCxnSpPr>
            <p:spPr>
              <a:xfrm>
                <a:off x="4344525" y="1622247"/>
                <a:ext cx="0" cy="163463"/>
              </a:xfrm>
              <a:prstGeom prst="line">
                <a:avLst/>
              </a:prstGeom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>
                <a:off x="5041210" y="1622247"/>
                <a:ext cx="0" cy="163463"/>
              </a:xfrm>
              <a:prstGeom prst="line">
                <a:avLst/>
              </a:prstGeom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1" name="Group 150"/>
          <p:cNvGrpSpPr/>
          <p:nvPr/>
        </p:nvGrpSpPr>
        <p:grpSpPr>
          <a:xfrm rot="498365">
            <a:off x="9758343" y="937276"/>
            <a:ext cx="1330738" cy="803899"/>
            <a:chOff x="4059037" y="981811"/>
            <a:chExt cx="1330738" cy="803899"/>
          </a:xfrm>
        </p:grpSpPr>
        <p:sp>
          <p:nvSpPr>
            <p:cNvPr id="152" name="Rectangle 151"/>
            <p:cNvSpPr/>
            <p:nvPr/>
          </p:nvSpPr>
          <p:spPr>
            <a:xfrm>
              <a:off x="4059037" y="981811"/>
              <a:ext cx="1330738" cy="632155"/>
            </a:xfrm>
            <a:prstGeom prst="rect">
              <a:avLst/>
            </a:prstGeom>
            <a:solidFill>
              <a:srgbClr val="FFFFFF"/>
            </a:solidFill>
            <a:ln w="38100" cmpd="sng">
              <a:solidFill>
                <a:schemeClr val="accent6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accent1">
                      <a:lumMod val="75000"/>
                    </a:schemeClr>
                  </a:solidFill>
                  <a:latin typeface="Eraser" panose="00000400000000000000" pitchFamily="2" charset="0"/>
                </a:rPr>
                <a:t>JOBS AVAILABLE</a:t>
              </a:r>
              <a:endParaRPr lang="en-US" b="1" dirty="0">
                <a:solidFill>
                  <a:schemeClr val="accent1">
                    <a:lumMod val="75000"/>
                  </a:schemeClr>
                </a:solidFill>
                <a:latin typeface="Eraser" panose="00000400000000000000" pitchFamily="2" charset="0"/>
              </a:endParaRPr>
            </a:p>
          </p:txBody>
        </p:sp>
        <p:grpSp>
          <p:nvGrpSpPr>
            <p:cNvPr id="153" name="Group 152"/>
            <p:cNvGrpSpPr/>
            <p:nvPr/>
          </p:nvGrpSpPr>
          <p:grpSpPr>
            <a:xfrm>
              <a:off x="4376064" y="1622247"/>
              <a:ext cx="696685" cy="163463"/>
              <a:chOff x="4344525" y="1622247"/>
              <a:chExt cx="696685" cy="163463"/>
            </a:xfrm>
          </p:grpSpPr>
          <p:cxnSp>
            <p:nvCxnSpPr>
              <p:cNvPr id="154" name="Straight Connector 153"/>
              <p:cNvCxnSpPr/>
              <p:nvPr/>
            </p:nvCxnSpPr>
            <p:spPr>
              <a:xfrm>
                <a:off x="4344525" y="1622247"/>
                <a:ext cx="0" cy="163463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/>
            </p:nvCxnSpPr>
            <p:spPr>
              <a:xfrm>
                <a:off x="5041210" y="1622247"/>
                <a:ext cx="0" cy="163463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5" name="Group 104"/>
          <p:cNvGrpSpPr/>
          <p:nvPr/>
        </p:nvGrpSpPr>
        <p:grpSpPr>
          <a:xfrm rot="293278">
            <a:off x="8115393" y="1624076"/>
            <a:ext cx="1330738" cy="803899"/>
            <a:chOff x="4059037" y="981811"/>
            <a:chExt cx="1330738" cy="803899"/>
          </a:xfrm>
        </p:grpSpPr>
        <p:sp>
          <p:nvSpPr>
            <p:cNvPr id="107" name="Rectangle 106"/>
            <p:cNvSpPr/>
            <p:nvPr/>
          </p:nvSpPr>
          <p:spPr>
            <a:xfrm>
              <a:off x="4059037" y="981811"/>
              <a:ext cx="1330738" cy="632155"/>
            </a:xfrm>
            <a:prstGeom prst="rect">
              <a:avLst/>
            </a:prstGeom>
            <a:solidFill>
              <a:srgbClr val="FFFFFF"/>
            </a:solidFill>
            <a:ln w="38100" cmpd="sng">
              <a:solidFill>
                <a:srgbClr val="8CAA2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rgbClr val="FFC000"/>
                  </a:solidFill>
                  <a:latin typeface="College Condensed" panose="020B7200000000000000" pitchFamily="34" charset="0"/>
                </a:rPr>
                <a:t>hiring</a:t>
              </a:r>
              <a:endParaRPr lang="en-US" sz="3200" b="1" dirty="0">
                <a:solidFill>
                  <a:srgbClr val="FFC000"/>
                </a:solidFill>
                <a:latin typeface="College Condensed" panose="020B7200000000000000" pitchFamily="34" charset="0"/>
              </a:endParaRPr>
            </a:p>
          </p:txBody>
        </p:sp>
        <p:grpSp>
          <p:nvGrpSpPr>
            <p:cNvPr id="120" name="Group 119"/>
            <p:cNvGrpSpPr/>
            <p:nvPr/>
          </p:nvGrpSpPr>
          <p:grpSpPr>
            <a:xfrm>
              <a:off x="4376064" y="1622247"/>
              <a:ext cx="696685" cy="163463"/>
              <a:chOff x="4344525" y="1622247"/>
              <a:chExt cx="696685" cy="163463"/>
            </a:xfrm>
          </p:grpSpPr>
          <p:cxnSp>
            <p:nvCxnSpPr>
              <p:cNvPr id="122" name="Straight Connector 121"/>
              <p:cNvCxnSpPr/>
              <p:nvPr/>
            </p:nvCxnSpPr>
            <p:spPr>
              <a:xfrm>
                <a:off x="4344525" y="1622247"/>
                <a:ext cx="0" cy="163463"/>
              </a:xfrm>
              <a:prstGeom prst="line">
                <a:avLst/>
              </a:prstGeom>
              <a:ln w="38100">
                <a:solidFill>
                  <a:srgbClr val="8CAA2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5041210" y="1622247"/>
                <a:ext cx="0" cy="163463"/>
              </a:xfrm>
              <a:prstGeom prst="line">
                <a:avLst/>
              </a:prstGeom>
              <a:ln w="38100">
                <a:solidFill>
                  <a:srgbClr val="8CAA2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6" name="Group 155"/>
          <p:cNvGrpSpPr/>
          <p:nvPr/>
        </p:nvGrpSpPr>
        <p:grpSpPr>
          <a:xfrm rot="498365">
            <a:off x="10653154" y="3049023"/>
            <a:ext cx="1330738" cy="803899"/>
            <a:chOff x="4059037" y="981811"/>
            <a:chExt cx="1330738" cy="803899"/>
          </a:xfrm>
        </p:grpSpPr>
        <p:sp>
          <p:nvSpPr>
            <p:cNvPr id="157" name="Rectangle 156"/>
            <p:cNvSpPr/>
            <p:nvPr/>
          </p:nvSpPr>
          <p:spPr>
            <a:xfrm>
              <a:off x="4059037" y="981811"/>
              <a:ext cx="1330738" cy="632155"/>
            </a:xfrm>
            <a:prstGeom prst="rect">
              <a:avLst/>
            </a:prstGeom>
            <a:solidFill>
              <a:srgbClr val="FFFFFF"/>
            </a:solidFill>
            <a:ln w="38100" cmpd="sng">
              <a:solidFill>
                <a:schemeClr val="bg2">
                  <a:lumMod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FF0000"/>
                  </a:solidFill>
                  <a:latin typeface="Gotham Bold" pitchFamily="50" charset="0"/>
                </a:rPr>
                <a:t>NOW HIRING</a:t>
              </a:r>
              <a:endParaRPr lang="en-US" b="1" dirty="0">
                <a:solidFill>
                  <a:srgbClr val="FF0000"/>
                </a:solidFill>
                <a:latin typeface="Gotham Bold" pitchFamily="50" charset="0"/>
              </a:endParaRPr>
            </a:p>
          </p:txBody>
        </p:sp>
        <p:grpSp>
          <p:nvGrpSpPr>
            <p:cNvPr id="158" name="Group 157"/>
            <p:cNvGrpSpPr/>
            <p:nvPr/>
          </p:nvGrpSpPr>
          <p:grpSpPr>
            <a:xfrm>
              <a:off x="4376064" y="1622247"/>
              <a:ext cx="696685" cy="163463"/>
              <a:chOff x="4344525" y="1622247"/>
              <a:chExt cx="696685" cy="163463"/>
            </a:xfrm>
          </p:grpSpPr>
          <p:cxnSp>
            <p:nvCxnSpPr>
              <p:cNvPr id="159" name="Straight Connector 158"/>
              <p:cNvCxnSpPr/>
              <p:nvPr/>
            </p:nvCxnSpPr>
            <p:spPr>
              <a:xfrm>
                <a:off x="4344525" y="1622247"/>
                <a:ext cx="0" cy="163463"/>
              </a:xfrm>
              <a:prstGeom prst="line">
                <a:avLst/>
              </a:prstGeom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>
                <a:off x="5041210" y="1622247"/>
                <a:ext cx="0" cy="163463"/>
              </a:xfrm>
              <a:prstGeom prst="line">
                <a:avLst/>
              </a:prstGeom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61" name="Picture 16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740" y="2967016"/>
            <a:ext cx="928254" cy="2254333"/>
          </a:xfrm>
          <a:prstGeom prst="rect">
            <a:avLst/>
          </a:prstGeom>
        </p:spPr>
      </p:pic>
      <p:cxnSp>
        <p:nvCxnSpPr>
          <p:cNvPr id="162" name="Straight Connector 161"/>
          <p:cNvCxnSpPr/>
          <p:nvPr/>
        </p:nvCxnSpPr>
        <p:spPr>
          <a:xfrm>
            <a:off x="5725886" y="5968049"/>
            <a:ext cx="5655886" cy="0"/>
          </a:xfrm>
          <a:prstGeom prst="line">
            <a:avLst/>
          </a:prstGeom>
          <a:ln w="127000">
            <a:solidFill>
              <a:srgbClr val="7ACC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485053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rapezoid 53"/>
          <p:cNvSpPr/>
          <p:nvPr/>
        </p:nvSpPr>
        <p:spPr>
          <a:xfrm rot="10388741">
            <a:off x="1516778" y="753399"/>
            <a:ext cx="1897096" cy="3935768"/>
          </a:xfrm>
          <a:prstGeom prst="trapezoid">
            <a:avLst>
              <a:gd name="adj" fmla="val 21879"/>
            </a:avLst>
          </a:prstGeom>
          <a:solidFill>
            <a:srgbClr val="FFFFFF"/>
          </a:solidFill>
          <a:ln w="38100"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rapezoid 32"/>
          <p:cNvSpPr/>
          <p:nvPr/>
        </p:nvSpPr>
        <p:spPr>
          <a:xfrm rot="11312035">
            <a:off x="9026927" y="1727027"/>
            <a:ext cx="2105584" cy="3516517"/>
          </a:xfrm>
          <a:prstGeom prst="trapezoid">
            <a:avLst>
              <a:gd name="adj" fmla="val 19443"/>
            </a:avLst>
          </a:prstGeom>
          <a:solidFill>
            <a:srgbClr val="FFFFFF"/>
          </a:solidFill>
          <a:ln w="38100"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/>
          <p:cNvSpPr/>
          <p:nvPr/>
        </p:nvSpPr>
        <p:spPr>
          <a:xfrm rot="11042463">
            <a:off x="6959903" y="1075108"/>
            <a:ext cx="1897096" cy="3935768"/>
          </a:xfrm>
          <a:prstGeom prst="trapezoid">
            <a:avLst>
              <a:gd name="adj" fmla="val 21879"/>
            </a:avLst>
          </a:prstGeom>
          <a:solidFill>
            <a:srgbClr val="FFFFFF"/>
          </a:solidFill>
          <a:ln w="38100"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 rot="50121">
            <a:off x="7317431" y="1358473"/>
            <a:ext cx="470323" cy="485635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 rot="217699">
            <a:off x="8124175" y="1400387"/>
            <a:ext cx="470323" cy="485635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 rot="50121">
            <a:off x="7372157" y="2085077"/>
            <a:ext cx="436214" cy="472032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 rot="217699">
            <a:off x="8046339" y="2105050"/>
            <a:ext cx="441926" cy="478212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 rot="50121">
            <a:off x="7391686" y="2812859"/>
            <a:ext cx="405969" cy="439304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 rot="50121">
            <a:off x="7405750" y="3447852"/>
            <a:ext cx="379613" cy="410784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rapezoid 33"/>
          <p:cNvSpPr/>
          <p:nvPr/>
        </p:nvSpPr>
        <p:spPr>
          <a:xfrm rot="11432753">
            <a:off x="10075210" y="3815116"/>
            <a:ext cx="1874551" cy="1595751"/>
          </a:xfrm>
          <a:prstGeom prst="trapezoid">
            <a:avLst>
              <a:gd name="adj" fmla="val 13454"/>
            </a:avLst>
          </a:prstGeom>
          <a:solidFill>
            <a:srgbClr val="FFFFFF"/>
          </a:solidFill>
          <a:ln w="38100"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 rot="299160">
            <a:off x="9522645" y="2529385"/>
            <a:ext cx="347715" cy="382178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 rot="299160">
            <a:off x="9494076" y="3138179"/>
            <a:ext cx="323606" cy="355680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apezoid 34"/>
          <p:cNvSpPr/>
          <p:nvPr/>
        </p:nvSpPr>
        <p:spPr>
          <a:xfrm rot="11076430">
            <a:off x="7721848" y="2435476"/>
            <a:ext cx="1925858" cy="2640299"/>
          </a:xfrm>
          <a:prstGeom prst="trapezoid">
            <a:avLst>
              <a:gd name="adj" fmla="val 19443"/>
            </a:avLst>
          </a:prstGeom>
          <a:solidFill>
            <a:srgbClr val="FFFFFF"/>
          </a:solidFill>
          <a:ln w="38100"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 rot="21001099">
            <a:off x="1856937" y="1643516"/>
            <a:ext cx="408651" cy="426048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 rot="21168677">
            <a:off x="2480641" y="1548940"/>
            <a:ext cx="414002" cy="431627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 rot="21168677">
            <a:off x="2548674" y="2220784"/>
            <a:ext cx="375946" cy="391951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-3131127" y="4953000"/>
            <a:ext cx="18024763" cy="5334000"/>
          </a:xfrm>
          <a:prstGeom prst="ellipse">
            <a:avLst/>
          </a:prstGeom>
          <a:noFill/>
          <a:ln w="47625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1388436" y="5900089"/>
            <a:ext cx="0" cy="957911"/>
          </a:xfrm>
          <a:prstGeom prst="line">
            <a:avLst/>
          </a:prstGeom>
          <a:ln w="127000">
            <a:solidFill>
              <a:srgbClr val="7ACC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apezoid 7"/>
          <p:cNvSpPr/>
          <p:nvPr/>
        </p:nvSpPr>
        <p:spPr>
          <a:xfrm rot="10343055">
            <a:off x="789708" y="2004185"/>
            <a:ext cx="2133600" cy="3214255"/>
          </a:xfrm>
          <a:prstGeom prst="trapezoid">
            <a:avLst>
              <a:gd name="adj" fmla="val 19443"/>
            </a:avLst>
          </a:prstGeom>
          <a:solidFill>
            <a:srgbClr val="FFFFFF"/>
          </a:solidFill>
          <a:ln w="38100"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 rot="21353764">
            <a:off x="2169414" y="2823705"/>
            <a:ext cx="382273" cy="400920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 rot="21353764">
            <a:off x="2194760" y="3508645"/>
            <a:ext cx="361813" cy="379462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 rot="20882651">
            <a:off x="1204631" y="3657385"/>
            <a:ext cx="361813" cy="379462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 rot="21050229">
            <a:off x="1697429" y="3566649"/>
            <a:ext cx="361813" cy="379462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 rot="21353764">
            <a:off x="2312472" y="4201813"/>
            <a:ext cx="363409" cy="381136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 rot="20882651">
            <a:off x="1322214" y="4350462"/>
            <a:ext cx="363409" cy="381136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 rot="21050229">
            <a:off x="1815060" y="4259757"/>
            <a:ext cx="363409" cy="381136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 rot="20882651">
            <a:off x="883531" y="2335468"/>
            <a:ext cx="374904" cy="393192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apezoid 30"/>
          <p:cNvSpPr/>
          <p:nvPr/>
        </p:nvSpPr>
        <p:spPr>
          <a:xfrm rot="10463773">
            <a:off x="2285149" y="2719252"/>
            <a:ext cx="1705888" cy="2340461"/>
          </a:xfrm>
          <a:prstGeom prst="trapezoid">
            <a:avLst>
              <a:gd name="adj" fmla="val 19443"/>
            </a:avLst>
          </a:prstGeom>
          <a:solidFill>
            <a:srgbClr val="FFFFFF"/>
          </a:solidFill>
          <a:ln w="38100"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 rot="20882651">
            <a:off x="1047006" y="3014807"/>
            <a:ext cx="382273" cy="400920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 rot="21050229">
            <a:off x="1594836" y="2902693"/>
            <a:ext cx="382273" cy="400920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rapezoid 31"/>
          <p:cNvSpPr/>
          <p:nvPr/>
        </p:nvSpPr>
        <p:spPr>
          <a:xfrm rot="10058210">
            <a:off x="-48931" y="2766781"/>
            <a:ext cx="1509040" cy="2640299"/>
          </a:xfrm>
          <a:prstGeom prst="trapezoid">
            <a:avLst>
              <a:gd name="adj" fmla="val 19443"/>
            </a:avLst>
          </a:prstGeom>
          <a:solidFill>
            <a:srgbClr val="FFFFFF"/>
          </a:solidFill>
          <a:ln w="38100">
            <a:solidFill>
              <a:srgbClr val="CB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21120467">
            <a:off x="2553262" y="3093399"/>
            <a:ext cx="356547" cy="391886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 rot="21288045">
            <a:off x="3217292" y="3017197"/>
            <a:ext cx="356547" cy="391886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 rot="21120467">
            <a:off x="2682292" y="3653085"/>
            <a:ext cx="360861" cy="396627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 rot="21288045">
            <a:off x="3216823" y="3583816"/>
            <a:ext cx="365586" cy="401820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 rot="21120467">
            <a:off x="2784688" y="4249868"/>
            <a:ext cx="323606" cy="355680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 rot="21288045">
            <a:off x="3251847" y="4202067"/>
            <a:ext cx="319887" cy="351592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 rot="20623866">
            <a:off x="-24281" y="3088903"/>
            <a:ext cx="374904" cy="393192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 rot="20791444">
            <a:off x="600175" y="2929231"/>
            <a:ext cx="374904" cy="393192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 rot="20623866">
            <a:off x="186766" y="3642448"/>
            <a:ext cx="347715" cy="382178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 rot="20791444">
            <a:off x="705708" y="3496573"/>
            <a:ext cx="352268" cy="387182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 rot="20623866">
            <a:off x="368964" y="4205168"/>
            <a:ext cx="323606" cy="355680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 rot="20791444">
            <a:off x="824101" y="4090905"/>
            <a:ext cx="319887" cy="351592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 rot="20623866">
            <a:off x="525669" y="4696848"/>
            <a:ext cx="302597" cy="332589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 rot="20791444">
            <a:off x="936553" y="4581946"/>
            <a:ext cx="299119" cy="328766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 rot="21050229">
            <a:off x="1474687" y="2223212"/>
            <a:ext cx="374904" cy="393192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 rot="21353764">
            <a:off x="2081547" y="2143941"/>
            <a:ext cx="374904" cy="393192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 rot="21001099">
            <a:off x="1677207" y="1004691"/>
            <a:ext cx="440605" cy="438327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 rot="21168677">
            <a:off x="2426176" y="908131"/>
            <a:ext cx="440605" cy="438327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 rot="32604">
            <a:off x="8070191" y="2769598"/>
            <a:ext cx="453543" cy="475667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 rot="200182">
            <a:off x="8849212" y="2726992"/>
            <a:ext cx="453543" cy="475667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 rot="32604">
            <a:off x="8123534" y="3490892"/>
            <a:ext cx="420651" cy="462343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 rot="200182">
            <a:off x="8774544" y="3536866"/>
            <a:ext cx="426159" cy="468396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 rot="32604">
            <a:off x="8142888" y="4224539"/>
            <a:ext cx="391485" cy="430286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 rot="200182">
            <a:off x="8710752" y="4294470"/>
            <a:ext cx="386986" cy="425341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 rot="32604">
            <a:off x="7412210" y="4037736"/>
            <a:ext cx="391485" cy="430286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 rot="299160">
            <a:off x="9523702" y="1876224"/>
            <a:ext cx="374904" cy="393192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 rot="466738">
            <a:off x="10130907" y="1953790"/>
            <a:ext cx="374904" cy="393192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 rot="466738">
            <a:off x="10025449" y="2582213"/>
            <a:ext cx="352268" cy="387182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 rot="313076">
            <a:off x="10521872" y="4031791"/>
            <a:ext cx="428246" cy="428003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 rot="480654">
            <a:off x="11155800" y="4104549"/>
            <a:ext cx="433853" cy="433607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 rot="313076">
            <a:off x="10498640" y="4682045"/>
            <a:ext cx="384034" cy="383817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 rot="480654">
            <a:off x="11050713" y="4758073"/>
            <a:ext cx="379621" cy="379406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 rot="466738">
            <a:off x="9949657" y="3196149"/>
            <a:ext cx="319887" cy="351592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 rot="299160">
            <a:off x="9466779" y="3726398"/>
            <a:ext cx="302597" cy="332589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 rot="466738">
            <a:off x="9891051" y="3812362"/>
            <a:ext cx="299119" cy="328766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 rot="903807">
            <a:off x="10657500" y="2111576"/>
            <a:ext cx="374904" cy="393192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 rot="903807">
            <a:off x="10554772" y="2753189"/>
            <a:ext cx="347715" cy="382178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 rot="903807">
            <a:off x="10426431" y="3324251"/>
            <a:ext cx="323606" cy="355680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 rot="299160">
            <a:off x="9406457" y="4357197"/>
            <a:ext cx="323606" cy="355680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 rot="466738">
            <a:off x="9858226" y="4431551"/>
            <a:ext cx="299119" cy="328766"/>
          </a:xfrm>
          <a:prstGeom prst="rect">
            <a:avLst/>
          </a:prstGeom>
          <a:solidFill>
            <a:schemeClr val="bg1"/>
          </a:solidFill>
          <a:ln w="19050"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9" name="Group 128"/>
          <p:cNvGrpSpPr/>
          <p:nvPr/>
        </p:nvGrpSpPr>
        <p:grpSpPr>
          <a:xfrm rot="21290626">
            <a:off x="2340041" y="1906228"/>
            <a:ext cx="1330738" cy="803899"/>
            <a:chOff x="4059037" y="981811"/>
            <a:chExt cx="1330738" cy="803899"/>
          </a:xfrm>
        </p:grpSpPr>
        <p:sp>
          <p:nvSpPr>
            <p:cNvPr id="27" name="Rectangle 26"/>
            <p:cNvSpPr/>
            <p:nvPr/>
          </p:nvSpPr>
          <p:spPr>
            <a:xfrm>
              <a:off x="4059037" y="981811"/>
              <a:ext cx="1330738" cy="632155"/>
            </a:xfrm>
            <a:prstGeom prst="rect">
              <a:avLst/>
            </a:prstGeom>
            <a:solidFill>
              <a:srgbClr val="FFFFFF"/>
            </a:solidFill>
            <a:ln w="38100" cmpd="sng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T Sans Narrow" panose="020B0506020203020204" pitchFamily="34" charset="0"/>
                </a:rPr>
                <a:t>EXPERIENCE REQUIRED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PT Sans Narrow" panose="020B0506020203020204" pitchFamily="34" charset="0"/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4376064" y="1622247"/>
              <a:ext cx="696685" cy="163463"/>
              <a:chOff x="4344525" y="1622247"/>
              <a:chExt cx="696685" cy="163463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>
                <a:off x="4344525" y="1622247"/>
                <a:ext cx="0" cy="163463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5041210" y="1622247"/>
                <a:ext cx="0" cy="163463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0" name="Group 129"/>
          <p:cNvGrpSpPr/>
          <p:nvPr/>
        </p:nvGrpSpPr>
        <p:grpSpPr>
          <a:xfrm rot="21174977">
            <a:off x="891763" y="1209622"/>
            <a:ext cx="1330738" cy="803899"/>
            <a:chOff x="4059037" y="981811"/>
            <a:chExt cx="1330738" cy="803899"/>
          </a:xfrm>
        </p:grpSpPr>
        <p:sp>
          <p:nvSpPr>
            <p:cNvPr id="131" name="Rectangle 130"/>
            <p:cNvSpPr/>
            <p:nvPr/>
          </p:nvSpPr>
          <p:spPr>
            <a:xfrm>
              <a:off x="4059037" y="981811"/>
              <a:ext cx="1330738" cy="632155"/>
            </a:xfrm>
            <a:prstGeom prst="rect">
              <a:avLst/>
            </a:prstGeom>
            <a:solidFill>
              <a:srgbClr val="FFFFFF"/>
            </a:solidFill>
            <a:ln w="381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FFC000"/>
                  </a:solidFill>
                  <a:latin typeface="Goudy Stout" panose="0202090407030B020401" pitchFamily="18" charset="0"/>
                </a:rPr>
                <a:t>No</a:t>
              </a:r>
            </a:p>
            <a:p>
              <a:pPr algn="ctr"/>
              <a:r>
                <a:rPr lang="en-US" sz="1400" dirty="0" smtClean="0">
                  <a:solidFill>
                    <a:srgbClr val="FFC000"/>
                  </a:solidFill>
                  <a:latin typeface="Goudy Stout" panose="0202090407030B020401" pitchFamily="18" charset="0"/>
                </a:rPr>
                <a:t>teens</a:t>
              </a:r>
              <a:endParaRPr lang="en-US" sz="1400" dirty="0">
                <a:solidFill>
                  <a:srgbClr val="FFC000"/>
                </a:solidFill>
                <a:latin typeface="Goudy Stout" panose="0202090407030B020401" pitchFamily="18" charset="0"/>
              </a:endParaRPr>
            </a:p>
          </p:txBody>
        </p:sp>
        <p:grpSp>
          <p:nvGrpSpPr>
            <p:cNvPr id="132" name="Group 131"/>
            <p:cNvGrpSpPr/>
            <p:nvPr/>
          </p:nvGrpSpPr>
          <p:grpSpPr>
            <a:xfrm>
              <a:off x="4376064" y="1622247"/>
              <a:ext cx="696685" cy="163463"/>
              <a:chOff x="4344525" y="1622247"/>
              <a:chExt cx="696685" cy="163463"/>
            </a:xfrm>
          </p:grpSpPr>
          <p:cxnSp>
            <p:nvCxnSpPr>
              <p:cNvPr id="133" name="Straight Connector 132"/>
              <p:cNvCxnSpPr/>
              <p:nvPr/>
            </p:nvCxnSpPr>
            <p:spPr>
              <a:xfrm>
                <a:off x="4344525" y="1622247"/>
                <a:ext cx="0" cy="163463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5041210" y="1622247"/>
                <a:ext cx="0" cy="163463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5" name="Group 134"/>
          <p:cNvGrpSpPr/>
          <p:nvPr/>
        </p:nvGrpSpPr>
        <p:grpSpPr>
          <a:xfrm rot="21239463">
            <a:off x="1479203" y="-29147"/>
            <a:ext cx="1330738" cy="803899"/>
            <a:chOff x="4059037" y="981811"/>
            <a:chExt cx="1330738" cy="803899"/>
          </a:xfrm>
        </p:grpSpPr>
        <p:sp>
          <p:nvSpPr>
            <p:cNvPr id="136" name="Rectangle 135"/>
            <p:cNvSpPr/>
            <p:nvPr/>
          </p:nvSpPr>
          <p:spPr>
            <a:xfrm>
              <a:off x="4059037" y="981811"/>
              <a:ext cx="1330738" cy="632155"/>
            </a:xfrm>
            <a:prstGeom prst="rect">
              <a:avLst/>
            </a:prstGeom>
            <a:solidFill>
              <a:srgbClr val="FFFFFF"/>
            </a:solidFill>
            <a:ln w="38100" cmpd="sng">
              <a:solidFill>
                <a:schemeClr val="accent4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LONG COMMUTE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</p:txBody>
        </p:sp>
        <p:grpSp>
          <p:nvGrpSpPr>
            <p:cNvPr id="137" name="Group 136"/>
            <p:cNvGrpSpPr/>
            <p:nvPr/>
          </p:nvGrpSpPr>
          <p:grpSpPr>
            <a:xfrm>
              <a:off x="4376064" y="1622247"/>
              <a:ext cx="696685" cy="163463"/>
              <a:chOff x="4344525" y="1622247"/>
              <a:chExt cx="696685" cy="163463"/>
            </a:xfrm>
          </p:grpSpPr>
          <p:cxnSp>
            <p:nvCxnSpPr>
              <p:cNvPr id="138" name="Straight Connector 137"/>
              <p:cNvCxnSpPr/>
              <p:nvPr/>
            </p:nvCxnSpPr>
            <p:spPr>
              <a:xfrm>
                <a:off x="4344525" y="1622247"/>
                <a:ext cx="0" cy="163463"/>
              </a:xfrm>
              <a:prstGeom prst="line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>
                <a:off x="5041210" y="1622247"/>
                <a:ext cx="0" cy="163463"/>
              </a:xfrm>
              <a:prstGeom prst="line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1" name="Group 140"/>
          <p:cNvGrpSpPr/>
          <p:nvPr/>
        </p:nvGrpSpPr>
        <p:grpSpPr>
          <a:xfrm rot="20928344">
            <a:off x="-417122" y="2016159"/>
            <a:ext cx="1330738" cy="803899"/>
            <a:chOff x="4059037" y="981811"/>
            <a:chExt cx="1330738" cy="803899"/>
          </a:xfrm>
        </p:grpSpPr>
        <p:sp>
          <p:nvSpPr>
            <p:cNvPr id="142" name="Rectangle 141"/>
            <p:cNvSpPr/>
            <p:nvPr/>
          </p:nvSpPr>
          <p:spPr>
            <a:xfrm>
              <a:off x="4059037" y="981811"/>
              <a:ext cx="1330738" cy="632155"/>
            </a:xfrm>
            <a:prstGeom prst="rect">
              <a:avLst/>
            </a:prstGeom>
            <a:solidFill>
              <a:srgbClr val="FFFFFF"/>
            </a:solidFill>
            <a:ln w="38100" cmpd="sng">
              <a:solidFill>
                <a:schemeClr val="accent3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  <a:latin typeface="Avengeance Mightiest Avenger" pitchFamily="2" charset="0"/>
                  <a:ea typeface="Adobe Gothic Std B" panose="020B0800000000000000" pitchFamily="34" charset="-128"/>
                </a:rPr>
                <a:t>Poor wages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Avengeance Mightiest Avenger" pitchFamily="2" charset="0"/>
                <a:ea typeface="Adobe Gothic Std B" panose="020B0800000000000000" pitchFamily="34" charset="-128"/>
              </a:endParaRPr>
            </a:p>
          </p:txBody>
        </p:sp>
        <p:grpSp>
          <p:nvGrpSpPr>
            <p:cNvPr id="143" name="Group 142"/>
            <p:cNvGrpSpPr/>
            <p:nvPr/>
          </p:nvGrpSpPr>
          <p:grpSpPr>
            <a:xfrm>
              <a:off x="4376064" y="1622247"/>
              <a:ext cx="696685" cy="163463"/>
              <a:chOff x="4344525" y="1622247"/>
              <a:chExt cx="696685" cy="163463"/>
            </a:xfrm>
          </p:grpSpPr>
          <p:cxnSp>
            <p:nvCxnSpPr>
              <p:cNvPr id="144" name="Straight Connector 143"/>
              <p:cNvCxnSpPr/>
              <p:nvPr/>
            </p:nvCxnSpPr>
            <p:spPr>
              <a:xfrm>
                <a:off x="4344525" y="1622247"/>
                <a:ext cx="0" cy="163463"/>
              </a:xfrm>
              <a:prstGeom prst="line">
                <a:avLst/>
              </a:prstGeom>
              <a:ln w="381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>
                <a:off x="5041210" y="1622247"/>
                <a:ext cx="0" cy="163463"/>
              </a:xfrm>
              <a:prstGeom prst="line">
                <a:avLst/>
              </a:prstGeom>
              <a:ln w="381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6" name="Group 145"/>
          <p:cNvGrpSpPr/>
          <p:nvPr/>
        </p:nvGrpSpPr>
        <p:grpSpPr>
          <a:xfrm rot="242952">
            <a:off x="7395461" y="272878"/>
            <a:ext cx="1330738" cy="803899"/>
            <a:chOff x="4059037" y="981811"/>
            <a:chExt cx="1330738" cy="803899"/>
          </a:xfrm>
        </p:grpSpPr>
        <p:sp>
          <p:nvSpPr>
            <p:cNvPr id="147" name="Rectangle 146"/>
            <p:cNvSpPr/>
            <p:nvPr/>
          </p:nvSpPr>
          <p:spPr>
            <a:xfrm>
              <a:off x="4059037" y="981811"/>
              <a:ext cx="1330738" cy="632155"/>
            </a:xfrm>
            <a:prstGeom prst="rect">
              <a:avLst/>
            </a:prstGeom>
            <a:solidFill>
              <a:srgbClr val="FFFFFF"/>
            </a:solidFill>
            <a:ln w="38100" cmpd="sng">
              <a:solidFill>
                <a:schemeClr val="bg2">
                  <a:lumMod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accent4">
                      <a:lumMod val="75000"/>
                    </a:schemeClr>
                  </a:solidFill>
                  <a:latin typeface="Broadway" panose="04040905080B02020502" pitchFamily="82" charset="0"/>
                </a:rPr>
                <a:t>LONG HOURS</a:t>
              </a:r>
              <a:endParaRPr lang="en-US" b="1" dirty="0">
                <a:solidFill>
                  <a:schemeClr val="accent4">
                    <a:lumMod val="75000"/>
                  </a:schemeClr>
                </a:solidFill>
                <a:latin typeface="Broadway" panose="04040905080B02020502" pitchFamily="82" charset="0"/>
              </a:endParaRPr>
            </a:p>
          </p:txBody>
        </p:sp>
        <p:grpSp>
          <p:nvGrpSpPr>
            <p:cNvPr id="148" name="Group 147"/>
            <p:cNvGrpSpPr/>
            <p:nvPr/>
          </p:nvGrpSpPr>
          <p:grpSpPr>
            <a:xfrm>
              <a:off x="4376064" y="1622247"/>
              <a:ext cx="696685" cy="163463"/>
              <a:chOff x="4344525" y="1622247"/>
              <a:chExt cx="696685" cy="163463"/>
            </a:xfrm>
          </p:grpSpPr>
          <p:cxnSp>
            <p:nvCxnSpPr>
              <p:cNvPr id="149" name="Straight Connector 148"/>
              <p:cNvCxnSpPr/>
              <p:nvPr/>
            </p:nvCxnSpPr>
            <p:spPr>
              <a:xfrm>
                <a:off x="4344525" y="1622247"/>
                <a:ext cx="0" cy="163463"/>
              </a:xfrm>
              <a:prstGeom prst="line">
                <a:avLst/>
              </a:prstGeom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>
                <a:off x="5041210" y="1622247"/>
                <a:ext cx="0" cy="163463"/>
              </a:xfrm>
              <a:prstGeom prst="line">
                <a:avLst/>
              </a:prstGeom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1" name="Group 150"/>
          <p:cNvGrpSpPr/>
          <p:nvPr/>
        </p:nvGrpSpPr>
        <p:grpSpPr>
          <a:xfrm rot="498365">
            <a:off x="9758343" y="937276"/>
            <a:ext cx="1330738" cy="803899"/>
            <a:chOff x="4059037" y="981811"/>
            <a:chExt cx="1330738" cy="803899"/>
          </a:xfrm>
        </p:grpSpPr>
        <p:sp>
          <p:nvSpPr>
            <p:cNvPr id="152" name="Rectangle 151"/>
            <p:cNvSpPr/>
            <p:nvPr/>
          </p:nvSpPr>
          <p:spPr>
            <a:xfrm>
              <a:off x="4059037" y="981811"/>
              <a:ext cx="1330738" cy="632155"/>
            </a:xfrm>
            <a:prstGeom prst="rect">
              <a:avLst/>
            </a:prstGeom>
            <a:solidFill>
              <a:srgbClr val="FFFFFF"/>
            </a:solidFill>
            <a:ln w="38100" cmpd="sng">
              <a:solidFill>
                <a:schemeClr val="accent6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accent1">
                      <a:lumMod val="75000"/>
                    </a:schemeClr>
                  </a:solidFill>
                  <a:latin typeface="Eraser" panose="00000400000000000000" pitchFamily="2" charset="0"/>
                </a:rPr>
                <a:t>Too much competition</a:t>
              </a:r>
              <a:endParaRPr lang="en-US" sz="1400" b="1" dirty="0">
                <a:solidFill>
                  <a:schemeClr val="accent1">
                    <a:lumMod val="75000"/>
                  </a:schemeClr>
                </a:solidFill>
                <a:latin typeface="Eraser" panose="00000400000000000000" pitchFamily="2" charset="0"/>
              </a:endParaRPr>
            </a:p>
          </p:txBody>
        </p:sp>
        <p:grpSp>
          <p:nvGrpSpPr>
            <p:cNvPr id="153" name="Group 152"/>
            <p:cNvGrpSpPr/>
            <p:nvPr/>
          </p:nvGrpSpPr>
          <p:grpSpPr>
            <a:xfrm>
              <a:off x="4376064" y="1622247"/>
              <a:ext cx="696685" cy="163463"/>
              <a:chOff x="4344525" y="1622247"/>
              <a:chExt cx="696685" cy="163463"/>
            </a:xfrm>
          </p:grpSpPr>
          <p:cxnSp>
            <p:nvCxnSpPr>
              <p:cNvPr id="154" name="Straight Connector 153"/>
              <p:cNvCxnSpPr/>
              <p:nvPr/>
            </p:nvCxnSpPr>
            <p:spPr>
              <a:xfrm>
                <a:off x="4344525" y="1622247"/>
                <a:ext cx="0" cy="163463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/>
            </p:nvCxnSpPr>
            <p:spPr>
              <a:xfrm>
                <a:off x="5041210" y="1622247"/>
                <a:ext cx="0" cy="163463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5" name="Group 104"/>
          <p:cNvGrpSpPr/>
          <p:nvPr/>
        </p:nvGrpSpPr>
        <p:grpSpPr>
          <a:xfrm rot="293278">
            <a:off x="8115393" y="1624076"/>
            <a:ext cx="1330738" cy="803899"/>
            <a:chOff x="4059037" y="981811"/>
            <a:chExt cx="1330738" cy="803899"/>
          </a:xfrm>
        </p:grpSpPr>
        <p:sp>
          <p:nvSpPr>
            <p:cNvPr id="107" name="Rectangle 106"/>
            <p:cNvSpPr/>
            <p:nvPr/>
          </p:nvSpPr>
          <p:spPr>
            <a:xfrm>
              <a:off x="4059037" y="981811"/>
              <a:ext cx="1330738" cy="632155"/>
            </a:xfrm>
            <a:prstGeom prst="rect">
              <a:avLst/>
            </a:prstGeom>
            <a:solidFill>
              <a:srgbClr val="FFFFFF"/>
            </a:solidFill>
            <a:ln w="38100" cmpd="sng">
              <a:solidFill>
                <a:srgbClr val="8CAA2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rgbClr val="FFC000"/>
                  </a:solidFill>
                  <a:latin typeface="College Condensed" panose="020B7200000000000000" pitchFamily="34" charset="0"/>
                </a:rPr>
                <a:t>HIGH SKILL</a:t>
              </a:r>
              <a:endParaRPr lang="en-US" sz="2000" b="1" dirty="0">
                <a:solidFill>
                  <a:srgbClr val="FFC000"/>
                </a:solidFill>
                <a:latin typeface="College Condensed" panose="020B7200000000000000" pitchFamily="34" charset="0"/>
              </a:endParaRPr>
            </a:p>
          </p:txBody>
        </p:sp>
        <p:grpSp>
          <p:nvGrpSpPr>
            <p:cNvPr id="120" name="Group 119"/>
            <p:cNvGrpSpPr/>
            <p:nvPr/>
          </p:nvGrpSpPr>
          <p:grpSpPr>
            <a:xfrm>
              <a:off x="4376064" y="1622247"/>
              <a:ext cx="696685" cy="163463"/>
              <a:chOff x="4344525" y="1622247"/>
              <a:chExt cx="696685" cy="163463"/>
            </a:xfrm>
          </p:grpSpPr>
          <p:cxnSp>
            <p:nvCxnSpPr>
              <p:cNvPr id="122" name="Straight Connector 121"/>
              <p:cNvCxnSpPr/>
              <p:nvPr/>
            </p:nvCxnSpPr>
            <p:spPr>
              <a:xfrm>
                <a:off x="4344525" y="1622247"/>
                <a:ext cx="0" cy="163463"/>
              </a:xfrm>
              <a:prstGeom prst="line">
                <a:avLst/>
              </a:prstGeom>
              <a:ln w="38100">
                <a:solidFill>
                  <a:srgbClr val="8CAA2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5041210" y="1622247"/>
                <a:ext cx="0" cy="163463"/>
              </a:xfrm>
              <a:prstGeom prst="line">
                <a:avLst/>
              </a:prstGeom>
              <a:ln w="38100">
                <a:solidFill>
                  <a:srgbClr val="8CAA2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6" name="Group 155"/>
          <p:cNvGrpSpPr/>
          <p:nvPr/>
        </p:nvGrpSpPr>
        <p:grpSpPr>
          <a:xfrm rot="498365">
            <a:off x="10653154" y="3049023"/>
            <a:ext cx="1330738" cy="803899"/>
            <a:chOff x="4059037" y="981811"/>
            <a:chExt cx="1330738" cy="803899"/>
          </a:xfrm>
        </p:grpSpPr>
        <p:sp>
          <p:nvSpPr>
            <p:cNvPr id="157" name="Rectangle 156"/>
            <p:cNvSpPr/>
            <p:nvPr/>
          </p:nvSpPr>
          <p:spPr>
            <a:xfrm>
              <a:off x="4059037" y="981811"/>
              <a:ext cx="1330738" cy="632155"/>
            </a:xfrm>
            <a:prstGeom prst="rect">
              <a:avLst/>
            </a:prstGeom>
            <a:solidFill>
              <a:srgbClr val="FFFFFF"/>
            </a:solidFill>
            <a:ln w="38100" cmpd="sng">
              <a:solidFill>
                <a:schemeClr val="bg2">
                  <a:lumMod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FF0000"/>
                  </a:solidFill>
                  <a:latin typeface="Gotham Bold" pitchFamily="50" charset="0"/>
                </a:rPr>
                <a:t>NO TEENS</a:t>
              </a:r>
              <a:endParaRPr lang="en-US" b="1" dirty="0">
                <a:solidFill>
                  <a:srgbClr val="FF0000"/>
                </a:solidFill>
                <a:latin typeface="Gotham Bold" pitchFamily="50" charset="0"/>
              </a:endParaRPr>
            </a:p>
          </p:txBody>
        </p:sp>
        <p:grpSp>
          <p:nvGrpSpPr>
            <p:cNvPr id="158" name="Group 157"/>
            <p:cNvGrpSpPr/>
            <p:nvPr/>
          </p:nvGrpSpPr>
          <p:grpSpPr>
            <a:xfrm>
              <a:off x="4376064" y="1622247"/>
              <a:ext cx="696685" cy="163463"/>
              <a:chOff x="4344525" y="1622247"/>
              <a:chExt cx="696685" cy="163463"/>
            </a:xfrm>
          </p:grpSpPr>
          <p:cxnSp>
            <p:nvCxnSpPr>
              <p:cNvPr id="159" name="Straight Connector 158"/>
              <p:cNvCxnSpPr/>
              <p:nvPr/>
            </p:nvCxnSpPr>
            <p:spPr>
              <a:xfrm>
                <a:off x="4344525" y="1622247"/>
                <a:ext cx="0" cy="163463"/>
              </a:xfrm>
              <a:prstGeom prst="line">
                <a:avLst/>
              </a:prstGeom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>
                <a:off x="5041210" y="1622247"/>
                <a:ext cx="0" cy="163463"/>
              </a:xfrm>
              <a:prstGeom prst="line">
                <a:avLst/>
              </a:prstGeom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61" name="Picture 16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740" y="2967017"/>
            <a:ext cx="928254" cy="2254331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-185057" y="5968049"/>
            <a:ext cx="5910943" cy="0"/>
          </a:xfrm>
          <a:prstGeom prst="line">
            <a:avLst/>
          </a:prstGeom>
          <a:ln w="127000">
            <a:solidFill>
              <a:srgbClr val="7ACC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5725886" y="5968049"/>
            <a:ext cx="5655886" cy="0"/>
          </a:xfrm>
          <a:prstGeom prst="line">
            <a:avLst/>
          </a:prstGeom>
          <a:ln w="127000">
            <a:solidFill>
              <a:srgbClr val="7ACC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066825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2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8.67362E-19 L -4.16667E-7 8.67362E-19 L -0.1142 0.00139 C -0.11875 0.00162 -0.12318 0.00232 -0.12761 0.00301 C -0.12969 0.00347 -0.13177 0.00417 -0.13386 0.00463 L -0.14102 0.00625 C -0.14987 0.01019 -0.14284 0.00741 -0.16068 0.00949 C -0.19362 0.01296 -0.15834 0.01088 -0.22409 0.01088 L -0.49896 0.09977 L -0.49896 0.09977 L -0.51771 0.10787 " pathEditMode="relative" ptsTypes="AAAAAAAAAAA">
                                      <p:cBhvr>
                                        <p:cTn id="9" dur="3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1244930" y="5965706"/>
            <a:ext cx="1088584" cy="0"/>
          </a:xfrm>
          <a:prstGeom prst="line">
            <a:avLst/>
          </a:prstGeom>
          <a:ln w="127000">
            <a:solidFill>
              <a:srgbClr val="7ACC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2" name="Picture 16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883" y="3435103"/>
            <a:ext cx="928254" cy="2254331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H="1">
            <a:off x="9569513" y="5965706"/>
            <a:ext cx="1675417" cy="0"/>
          </a:xfrm>
          <a:prstGeom prst="line">
            <a:avLst/>
          </a:prstGeom>
          <a:ln w="127000">
            <a:solidFill>
              <a:srgbClr val="7ACC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C:\Users\Vivek\AppData\Local\Microsoft\Windows\Temporary Internet Files\Content.IE5\9A09JD8P\MC900382578[1]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288199" y="2460171"/>
            <a:ext cx="3950027" cy="3950027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</p:pic>
      <p:cxnSp>
        <p:nvCxnSpPr>
          <p:cNvPr id="9" name="Straight Connector 8"/>
          <p:cNvCxnSpPr/>
          <p:nvPr/>
        </p:nvCxnSpPr>
        <p:spPr>
          <a:xfrm flipH="1">
            <a:off x="7902444" y="5965706"/>
            <a:ext cx="1675417" cy="0"/>
          </a:xfrm>
          <a:prstGeom prst="line">
            <a:avLst/>
          </a:prstGeom>
          <a:ln w="127000">
            <a:solidFill>
              <a:srgbClr val="7ACC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6086083" y="5964154"/>
            <a:ext cx="1861911" cy="3104"/>
          </a:xfrm>
          <a:prstGeom prst="line">
            <a:avLst/>
          </a:prstGeom>
          <a:ln w="127000">
            <a:solidFill>
              <a:srgbClr val="7ACC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globo.png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94095" y="3462212"/>
            <a:ext cx="2403192" cy="2403192"/>
          </a:xfrm>
          <a:prstGeom prst="rect">
            <a:avLst/>
          </a:prstGeom>
        </p:spPr>
      </p:pic>
      <p:pic>
        <p:nvPicPr>
          <p:cNvPr id="1026" name="Picture 2" descr="http://elmcrestbaptist.com/wp-content/uploads/2012/01/8305460_s.jpg"/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138" y="3648268"/>
            <a:ext cx="1980219" cy="198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snagajob logo.jpg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b="16667"/>
          <a:stretch>
            <a:fillRect/>
          </a:stretch>
        </p:blipFill>
        <p:spPr>
          <a:xfrm rot="1197425">
            <a:off x="6671528" y="4379069"/>
            <a:ext cx="1246620" cy="449896"/>
          </a:xfrm>
          <a:prstGeom prst="rect">
            <a:avLst/>
          </a:prstGeom>
          <a:effectLst/>
        </p:spPr>
      </p:pic>
      <p:pic>
        <p:nvPicPr>
          <p:cNvPr id="15" name="Picture 14" descr="simplyhired logo.jpg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2118"/>
          <a:stretch>
            <a:fillRect/>
          </a:stretch>
        </p:blipFill>
        <p:spPr>
          <a:xfrm rot="20939377">
            <a:off x="5892330" y="3934279"/>
            <a:ext cx="1735779" cy="408996"/>
          </a:xfrm>
          <a:prstGeom prst="rect">
            <a:avLst/>
          </a:prstGeom>
          <a:effectLst/>
        </p:spPr>
      </p:pic>
      <p:cxnSp>
        <p:nvCxnSpPr>
          <p:cNvPr id="16" name="Straight Connector 15"/>
          <p:cNvCxnSpPr/>
          <p:nvPr/>
        </p:nvCxnSpPr>
        <p:spPr>
          <a:xfrm flipH="1">
            <a:off x="4232399" y="5964154"/>
            <a:ext cx="1861911" cy="3104"/>
          </a:xfrm>
          <a:prstGeom prst="line">
            <a:avLst/>
          </a:prstGeom>
          <a:ln w="127000">
            <a:solidFill>
              <a:srgbClr val="7ACC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87" y="3245678"/>
            <a:ext cx="3412223" cy="2619726"/>
          </a:xfrm>
          <a:prstGeom prst="rect">
            <a:avLst/>
          </a:prstGeom>
        </p:spPr>
      </p:pic>
      <p:pic>
        <p:nvPicPr>
          <p:cNvPr id="2" name="Picture 2" descr="http://blogs.nvcc.edu/intercom/files/2012/11/linkedin_logo_1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0599" b="59375" l="12891" r="87891">
                        <a14:foregroundMark x1="14844" y1="38672" x2="15430" y2="51432"/>
                        <a14:foregroundMark x1="24121" y1="43359" x2="23926" y2="52214"/>
                        <a14:foregroundMark x1="24316" y1="38151" x2="22949" y2="38411"/>
                        <a14:foregroundMark x1="28613" y1="45964" x2="27539" y2="50911"/>
                        <a14:foregroundMark x1="29980" y1="44010" x2="32617" y2="43229"/>
                        <a14:foregroundMark x1="37500" y1="38151" x2="37695" y2="51432"/>
                        <a14:foregroundMark x1="45703" y1="47135" x2="51465" y2="47005"/>
                        <a14:foregroundMark x1="61133" y1="51302" x2="61133" y2="38151"/>
                        <a14:foregroundMark x1="69922" y1="51823" x2="69922" y2="37760"/>
                        <a14:foregroundMark x1="73633" y1="51823" x2="74121" y2="43880"/>
                        <a14:foregroundMark x1="75195" y1="44661" x2="79395" y2="43229"/>
                        <a14:foregroundMark x1="79883" y1="51823" x2="79199" y2="43359"/>
                        <a14:foregroundMark x1="55176" y1="50651" x2="54980" y2="44010"/>
                        <a14:foregroundMark x1="42773" y1="51563" x2="40234" y2="46484"/>
                        <a14:foregroundMark x1="33887" y1="52344" x2="33203" y2="44141"/>
                        <a14:foregroundMark x1="50781" y1="51953" x2="45898" y2="510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20113">
            <a:off x="5883175" y="4517480"/>
            <a:ext cx="1780948" cy="1335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h.constantcontact.com/fs069/1103542707186/img/37.jpg?a=1108953174735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735" b="89971" l="3506" r="95572">
                        <a14:foregroundMark x1="48893" y1="34513" x2="49815" y2="41888"/>
                        <a14:foregroundMark x1="39299" y1="57817" x2="33764" y2="55457"/>
                        <a14:foregroundMark x1="33948" y1="37168" x2="31365" y2="32448"/>
                        <a14:foregroundMark x1="19742" y1="49853" x2="15314" y2="45723"/>
                        <a14:foregroundMark x1="54613" y1="73451" x2="54428" y2="64897"/>
                        <a14:foregroundMark x1="66974" y1="60472" x2="66605" y2="76401"/>
                        <a14:foregroundMark x1="74354" y1="62832" x2="72878" y2="74041"/>
                        <a14:foregroundMark x1="87454" y1="77581" x2="83395" y2="70206"/>
                        <a14:foregroundMark x1="11439" y1="48083" x2="11624" y2="23599"/>
                        <a14:foregroundMark x1="40221" y1="69322" x2="36716" y2="56932"/>
                        <a14:foregroundMark x1="31365" y1="54867" x2="34502" y2="54867"/>
                        <a14:foregroundMark x1="56827" y1="44543" x2="53506" y2="44543"/>
                        <a14:foregroundMark x1="48339" y1="29794" x2="48339" y2="31563"/>
                        <a14:foregroundMark x1="57380" y1="44543" x2="56642" y2="44543"/>
                        <a14:foregroundMark x1="40221" y1="70796" x2="40221" y2="70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2970">
            <a:off x="4267153" y="3602772"/>
            <a:ext cx="1689911" cy="105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stmatthewsumc.org/images/Image/user/YouthWorks%20Logo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98006">
            <a:off x="4674598" y="4992145"/>
            <a:ext cx="1182180" cy="45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296632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2.22222E-6 L -0.12995 0.00116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97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995 0.00116 L -0.26041 0.00116 " pathEditMode="relative" rAng="0" ptsTypes="AA">
                                      <p:cBhvr>
                                        <p:cTn id="30" dur="1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1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041 0.00116 L -0.39883 2.22222E-6 " pathEditMode="relative" rAng="0" ptsTypes="AA">
                                      <p:cBhvr>
                                        <p:cTn id="76" dur="1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27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9882 2.22222E-6 L -0.56692 2.22222E-6 " pathEditMode="relative" rAng="0" ptsTypes="AA">
                                      <p:cBhvr>
                                        <p:cTn id="114" dur="1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1244930" y="5973488"/>
            <a:ext cx="1088584" cy="0"/>
          </a:xfrm>
          <a:prstGeom prst="line">
            <a:avLst/>
          </a:prstGeom>
          <a:ln w="127000">
            <a:solidFill>
              <a:srgbClr val="7ACC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 flipH="1">
            <a:off x="9569513" y="5973488"/>
            <a:ext cx="1675417" cy="0"/>
          </a:xfrm>
          <a:prstGeom prst="line">
            <a:avLst/>
          </a:prstGeom>
          <a:ln w="127000">
            <a:solidFill>
              <a:srgbClr val="7ACC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7902444" y="5973488"/>
            <a:ext cx="1675417" cy="0"/>
          </a:xfrm>
          <a:prstGeom prst="line">
            <a:avLst/>
          </a:prstGeom>
          <a:ln w="127000">
            <a:solidFill>
              <a:srgbClr val="7ACC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6086083" y="5971936"/>
            <a:ext cx="1861911" cy="3104"/>
          </a:xfrm>
          <a:prstGeom prst="line">
            <a:avLst/>
          </a:prstGeom>
          <a:ln w="127000">
            <a:solidFill>
              <a:srgbClr val="7ACC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4232399" y="5971936"/>
            <a:ext cx="1861911" cy="3104"/>
          </a:xfrm>
          <a:prstGeom prst="line">
            <a:avLst/>
          </a:prstGeom>
          <a:ln w="127000">
            <a:solidFill>
              <a:srgbClr val="7ACC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87" y="3245678"/>
            <a:ext cx="3412223" cy="261972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18855" y="3428375"/>
            <a:ext cx="1236579" cy="2254331"/>
            <a:chOff x="3918855" y="3428375"/>
            <a:chExt cx="1236579" cy="2254331"/>
          </a:xfrm>
        </p:grpSpPr>
        <p:grpSp>
          <p:nvGrpSpPr>
            <p:cNvPr id="14" name="Group 13"/>
            <p:cNvGrpSpPr/>
            <p:nvPr/>
          </p:nvGrpSpPr>
          <p:grpSpPr>
            <a:xfrm>
              <a:off x="3918855" y="4864073"/>
              <a:ext cx="901223" cy="634400"/>
              <a:chOff x="9335491" y="620789"/>
              <a:chExt cx="1817350" cy="1279291"/>
            </a:xfrm>
          </p:grpSpPr>
          <p:sp>
            <p:nvSpPr>
              <p:cNvPr id="15" name="Cube 14"/>
              <p:cNvSpPr/>
              <p:nvPr/>
            </p:nvSpPr>
            <p:spPr>
              <a:xfrm>
                <a:off x="9335491" y="731783"/>
                <a:ext cx="1817350" cy="1168297"/>
              </a:xfrm>
              <a:prstGeom prst="cube">
                <a:avLst>
                  <a:gd name="adj" fmla="val 11470"/>
                </a:avLst>
              </a:prstGeom>
              <a:solidFill>
                <a:schemeClr val="bg1"/>
              </a:solidFill>
              <a:ln w="28575">
                <a:solidFill>
                  <a:srgbClr val="C4C4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/>
              <p:cNvSpPr/>
              <p:nvPr/>
            </p:nvSpPr>
            <p:spPr>
              <a:xfrm>
                <a:off x="9919639" y="620789"/>
                <a:ext cx="649054" cy="415394"/>
              </a:xfrm>
              <a:custGeom>
                <a:avLst/>
                <a:gdLst>
                  <a:gd name="connsiteX0" fmla="*/ 20 w 381000"/>
                  <a:gd name="connsiteY0" fmla="*/ 162343 h 320040"/>
                  <a:gd name="connsiteX1" fmla="*/ 106110 w 381000"/>
                  <a:gd name="connsiteY1" fmla="*/ 16558 h 320040"/>
                  <a:gd name="connsiteX2" fmla="*/ 272996 w 381000"/>
                  <a:gd name="connsiteY2" fmla="*/ 15783 h 320040"/>
                  <a:gd name="connsiteX3" fmla="*/ 381000 w 381000"/>
                  <a:gd name="connsiteY3" fmla="*/ 160021 h 320040"/>
                  <a:gd name="connsiteX4" fmla="*/ 190500 w 381000"/>
                  <a:gd name="connsiteY4" fmla="*/ 160020 h 320040"/>
                  <a:gd name="connsiteX5" fmla="*/ 20 w 381000"/>
                  <a:gd name="connsiteY5" fmla="*/ 162343 h 320040"/>
                  <a:gd name="connsiteX0" fmla="*/ 20 w 381000"/>
                  <a:gd name="connsiteY0" fmla="*/ 162343 h 320040"/>
                  <a:gd name="connsiteX1" fmla="*/ 106110 w 381000"/>
                  <a:gd name="connsiteY1" fmla="*/ 16558 h 320040"/>
                  <a:gd name="connsiteX2" fmla="*/ 272996 w 381000"/>
                  <a:gd name="connsiteY2" fmla="*/ 15783 h 320040"/>
                  <a:gd name="connsiteX3" fmla="*/ 381000 w 381000"/>
                  <a:gd name="connsiteY3" fmla="*/ 160021 h 320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0" h="320040" stroke="0" extrusionOk="0">
                    <a:moveTo>
                      <a:pt x="20" y="162343"/>
                    </a:moveTo>
                    <a:cubicBezTo>
                      <a:pt x="-1047" y="100628"/>
                      <a:pt x="40235" y="43900"/>
                      <a:pt x="106110" y="16558"/>
                    </a:cubicBezTo>
                    <a:cubicBezTo>
                      <a:pt x="158637" y="-5244"/>
                      <a:pt x="220185" y="-5530"/>
                      <a:pt x="272996" y="15783"/>
                    </a:cubicBezTo>
                    <a:cubicBezTo>
                      <a:pt x="339012" y="42425"/>
                      <a:pt x="381000" y="98499"/>
                      <a:pt x="381000" y="160021"/>
                    </a:cubicBezTo>
                    <a:lnTo>
                      <a:pt x="190500" y="160020"/>
                    </a:lnTo>
                    <a:lnTo>
                      <a:pt x="20" y="162343"/>
                    </a:lnTo>
                    <a:close/>
                  </a:path>
                  <a:path w="381000" h="320040" fill="none">
                    <a:moveTo>
                      <a:pt x="20" y="162343"/>
                    </a:moveTo>
                    <a:cubicBezTo>
                      <a:pt x="-1047" y="100628"/>
                      <a:pt x="40235" y="43900"/>
                      <a:pt x="106110" y="16558"/>
                    </a:cubicBezTo>
                    <a:cubicBezTo>
                      <a:pt x="158637" y="-5244"/>
                      <a:pt x="220185" y="-5530"/>
                      <a:pt x="272996" y="15783"/>
                    </a:cubicBezTo>
                    <a:cubicBezTo>
                      <a:pt x="339012" y="42425"/>
                      <a:pt x="381000" y="98499"/>
                      <a:pt x="381000" y="160021"/>
                    </a:cubicBezTo>
                  </a:path>
                </a:pathLst>
              </a:custGeom>
              <a:ln w="76200">
                <a:solidFill>
                  <a:srgbClr val="C4C4C4"/>
                </a:solidFill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62" name="Picture 16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7181" y="3428375"/>
              <a:ext cx="928253" cy="2254331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>
            <a:xfrm>
              <a:off x="4608037" y="4219655"/>
              <a:ext cx="203863" cy="880171"/>
              <a:chOff x="4967411" y="1028566"/>
              <a:chExt cx="391886" cy="1691953"/>
            </a:xfrm>
          </p:grpSpPr>
          <p:sp>
            <p:nvSpPr>
              <p:cNvPr id="2" name="Isosceles Triangle 1"/>
              <p:cNvSpPr/>
              <p:nvPr/>
            </p:nvSpPr>
            <p:spPr>
              <a:xfrm rot="10800000">
                <a:off x="4967411" y="1028566"/>
                <a:ext cx="391886" cy="326572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Isosceles Triangle 10"/>
              <p:cNvSpPr/>
              <p:nvPr/>
            </p:nvSpPr>
            <p:spPr>
              <a:xfrm rot="10800000">
                <a:off x="4967411" y="2393947"/>
                <a:ext cx="391886" cy="326572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Isosceles Triangle 12"/>
              <p:cNvSpPr/>
              <p:nvPr/>
            </p:nvSpPr>
            <p:spPr>
              <a:xfrm rot="10800000" flipV="1">
                <a:off x="4967411" y="1032587"/>
                <a:ext cx="391886" cy="1361360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8" name="Straight Connector 17"/>
          <p:cNvCxnSpPr/>
          <p:nvPr/>
        </p:nvCxnSpPr>
        <p:spPr>
          <a:xfrm flipH="1">
            <a:off x="-195943" y="5973488"/>
            <a:ext cx="4488611" cy="0"/>
          </a:xfrm>
          <a:prstGeom prst="line">
            <a:avLst/>
          </a:prstGeom>
          <a:ln w="127000">
            <a:solidFill>
              <a:srgbClr val="7ACC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021207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58333E-6 -1.85185E-6 L -0.4293 -1.85185E-6 " pathEditMode="relative" rAng="0" ptsTypes="AA">
                                      <p:cBhvr>
                                        <p:cTn id="15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7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1244930" y="5973488"/>
            <a:ext cx="1088584" cy="0"/>
          </a:xfrm>
          <a:prstGeom prst="line">
            <a:avLst/>
          </a:prstGeom>
          <a:ln w="127000">
            <a:solidFill>
              <a:srgbClr val="7ACC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10955426" y="4986737"/>
            <a:ext cx="901224" cy="634401"/>
            <a:chOff x="9335491" y="620789"/>
            <a:chExt cx="1817350" cy="1279291"/>
          </a:xfrm>
        </p:grpSpPr>
        <p:sp>
          <p:nvSpPr>
            <p:cNvPr id="26" name="Cube 25"/>
            <p:cNvSpPr/>
            <p:nvPr/>
          </p:nvSpPr>
          <p:spPr>
            <a:xfrm>
              <a:off x="9335491" y="731783"/>
              <a:ext cx="1817350" cy="1168297"/>
            </a:xfrm>
            <a:prstGeom prst="cube">
              <a:avLst>
                <a:gd name="adj" fmla="val 11470"/>
              </a:avLst>
            </a:prstGeom>
            <a:solidFill>
              <a:schemeClr val="bg1"/>
            </a:solidFill>
            <a:ln w="28575">
              <a:solidFill>
                <a:srgbClr val="C4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9919639" y="620789"/>
              <a:ext cx="649054" cy="415394"/>
            </a:xfrm>
            <a:custGeom>
              <a:avLst/>
              <a:gdLst>
                <a:gd name="connsiteX0" fmla="*/ 20 w 381000"/>
                <a:gd name="connsiteY0" fmla="*/ 162343 h 320040"/>
                <a:gd name="connsiteX1" fmla="*/ 106110 w 381000"/>
                <a:gd name="connsiteY1" fmla="*/ 16558 h 320040"/>
                <a:gd name="connsiteX2" fmla="*/ 272996 w 381000"/>
                <a:gd name="connsiteY2" fmla="*/ 15783 h 320040"/>
                <a:gd name="connsiteX3" fmla="*/ 381000 w 381000"/>
                <a:gd name="connsiteY3" fmla="*/ 160021 h 320040"/>
                <a:gd name="connsiteX4" fmla="*/ 190500 w 381000"/>
                <a:gd name="connsiteY4" fmla="*/ 160020 h 320040"/>
                <a:gd name="connsiteX5" fmla="*/ 20 w 381000"/>
                <a:gd name="connsiteY5" fmla="*/ 162343 h 320040"/>
                <a:gd name="connsiteX0" fmla="*/ 20 w 381000"/>
                <a:gd name="connsiteY0" fmla="*/ 162343 h 320040"/>
                <a:gd name="connsiteX1" fmla="*/ 106110 w 381000"/>
                <a:gd name="connsiteY1" fmla="*/ 16558 h 320040"/>
                <a:gd name="connsiteX2" fmla="*/ 272996 w 381000"/>
                <a:gd name="connsiteY2" fmla="*/ 15783 h 320040"/>
                <a:gd name="connsiteX3" fmla="*/ 381000 w 381000"/>
                <a:gd name="connsiteY3" fmla="*/ 160021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320040" stroke="0" extrusionOk="0">
                  <a:moveTo>
                    <a:pt x="20" y="162343"/>
                  </a:moveTo>
                  <a:cubicBezTo>
                    <a:pt x="-1047" y="100628"/>
                    <a:pt x="40235" y="43900"/>
                    <a:pt x="106110" y="16558"/>
                  </a:cubicBezTo>
                  <a:cubicBezTo>
                    <a:pt x="158637" y="-5244"/>
                    <a:pt x="220185" y="-5530"/>
                    <a:pt x="272996" y="15783"/>
                  </a:cubicBezTo>
                  <a:cubicBezTo>
                    <a:pt x="339012" y="42425"/>
                    <a:pt x="381000" y="98499"/>
                    <a:pt x="381000" y="160021"/>
                  </a:cubicBezTo>
                  <a:lnTo>
                    <a:pt x="190500" y="160020"/>
                  </a:lnTo>
                  <a:lnTo>
                    <a:pt x="20" y="162343"/>
                  </a:lnTo>
                  <a:close/>
                </a:path>
                <a:path w="381000" h="320040" fill="none">
                  <a:moveTo>
                    <a:pt x="20" y="162343"/>
                  </a:moveTo>
                  <a:cubicBezTo>
                    <a:pt x="-1047" y="100628"/>
                    <a:pt x="40235" y="43900"/>
                    <a:pt x="106110" y="16558"/>
                  </a:cubicBezTo>
                  <a:cubicBezTo>
                    <a:pt x="158637" y="-5244"/>
                    <a:pt x="220185" y="-5530"/>
                    <a:pt x="272996" y="15783"/>
                  </a:cubicBezTo>
                  <a:cubicBezTo>
                    <a:pt x="339012" y="42425"/>
                    <a:pt x="381000" y="98499"/>
                    <a:pt x="381000" y="160021"/>
                  </a:cubicBezTo>
                </a:path>
              </a:pathLst>
            </a:custGeom>
            <a:ln w="76200">
              <a:solidFill>
                <a:srgbClr val="C4C4C4"/>
              </a:solidFill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1263747" y="3551039"/>
            <a:ext cx="928253" cy="2254331"/>
            <a:chOff x="11263747" y="3551039"/>
            <a:chExt cx="928253" cy="225433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3747" y="3551039"/>
              <a:ext cx="928253" cy="2254331"/>
            </a:xfrm>
            <a:prstGeom prst="rect">
              <a:avLst/>
            </a:prstGeom>
          </p:spPr>
        </p:pic>
        <p:grpSp>
          <p:nvGrpSpPr>
            <p:cNvPr id="22" name="Group 21"/>
            <p:cNvGrpSpPr/>
            <p:nvPr/>
          </p:nvGrpSpPr>
          <p:grpSpPr>
            <a:xfrm>
              <a:off x="11644603" y="4342319"/>
              <a:ext cx="203863" cy="880171"/>
              <a:chOff x="4967411" y="1028566"/>
              <a:chExt cx="391886" cy="1691953"/>
            </a:xfrm>
          </p:grpSpPr>
          <p:sp>
            <p:nvSpPr>
              <p:cNvPr id="23" name="Isosceles Triangle 22"/>
              <p:cNvSpPr/>
              <p:nvPr/>
            </p:nvSpPr>
            <p:spPr>
              <a:xfrm rot="10800000">
                <a:off x="4967411" y="1028566"/>
                <a:ext cx="391886" cy="326572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Isosceles Triangle 23"/>
              <p:cNvSpPr/>
              <p:nvPr/>
            </p:nvSpPr>
            <p:spPr>
              <a:xfrm rot="10800000">
                <a:off x="4967411" y="2393947"/>
                <a:ext cx="391886" cy="326572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Isosceles Triangle 24"/>
              <p:cNvSpPr/>
              <p:nvPr/>
            </p:nvSpPr>
            <p:spPr>
              <a:xfrm rot="10800000" flipV="1">
                <a:off x="4967411" y="1032587"/>
                <a:ext cx="391886" cy="1361360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180" y="940974"/>
            <a:ext cx="685985" cy="1994440"/>
          </a:xfrm>
          <a:prstGeom prst="rect">
            <a:avLst/>
          </a:prstGeom>
        </p:spPr>
      </p:pic>
      <p:grpSp>
        <p:nvGrpSpPr>
          <p:cNvPr id="164" name="Group 163"/>
          <p:cNvGrpSpPr/>
          <p:nvPr/>
        </p:nvGrpSpPr>
        <p:grpSpPr>
          <a:xfrm>
            <a:off x="7460165" y="951969"/>
            <a:ext cx="1352578" cy="1983445"/>
            <a:chOff x="7950819" y="904671"/>
            <a:chExt cx="1352578" cy="1983445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0819" y="904671"/>
              <a:ext cx="1352578" cy="198344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/>
                <p:cNvSpPr txBox="1"/>
                <p:nvPr/>
              </p:nvSpPr>
              <p:spPr>
                <a:xfrm>
                  <a:off x="8069547" y="1182029"/>
                  <a:ext cx="1115122" cy="2943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pt-BR" sz="700" i="1" smtClean="0">
                                <a:solidFill>
                                  <a:srgbClr val="C4C4C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sz="700" i="1" smtClean="0">
                                    <a:solidFill>
                                      <a:srgbClr val="C4C4C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700" i="1" smtClean="0">
                                    <a:solidFill>
                                      <a:srgbClr val="C4C4C4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pt-BR" sz="700" i="1" smtClean="0">
                                    <a:solidFill>
                                      <a:srgbClr val="C4C4C4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BR" sz="700" i="1" smtClean="0">
                                    <a:solidFill>
                                      <a:srgbClr val="C4C4C4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  <m:sup>
                            <m:r>
                              <a:rPr lang="pt-BR" sz="700" i="1" smtClean="0">
                                <a:solidFill>
                                  <a:srgbClr val="C4C4C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pt-BR" sz="700" i="1" smtClean="0">
                            <a:solidFill>
                              <a:srgbClr val="C4C4C4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pt-BR" sz="700" i="1" smtClean="0">
                                <a:solidFill>
                                  <a:srgbClr val="C4C4C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pt-BR" sz="700" i="1" smtClean="0">
                                <a:solidFill>
                                  <a:srgbClr val="C4C4C4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pt-BR" sz="700" i="1" smtClean="0">
                                <a:solidFill>
                                  <a:srgbClr val="C4C4C4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pt-BR" sz="700" i="1" smtClean="0">
                                <a:solidFill>
                                  <a:srgbClr val="C4C4C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ctrlPr>
                                  <a:rPr lang="pt-BR" sz="700" i="1" smtClean="0">
                                    <a:solidFill>
                                      <a:srgbClr val="C4C4C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noBar"/>
                                    <m:ctrlPr>
                                      <a:rPr lang="pt-BR" sz="700" i="1" smtClean="0">
                                        <a:solidFill>
                                          <a:srgbClr val="C4C4C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700" i="1" smtClean="0">
                                        <a:solidFill>
                                          <a:srgbClr val="C4C4C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pt-BR" sz="700" i="1" smtClean="0">
                                        <a:solidFill>
                                          <a:srgbClr val="C4C4C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den>
                                </m:f>
                              </m:e>
                            </m:d>
                            <m:sSup>
                              <m:sSupPr>
                                <m:ctrlPr>
                                  <a:rPr lang="pt-BR" sz="700" i="1" smtClean="0">
                                    <a:solidFill>
                                      <a:srgbClr val="C4C4C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700" i="1" smtClean="0">
                                    <a:solidFill>
                                      <a:srgbClr val="C4C4C4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pt-BR" sz="700" i="1" smtClean="0">
                                    <a:solidFill>
                                      <a:srgbClr val="C4C4C4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pt-BR" sz="700" i="1" smtClean="0">
                                    <a:solidFill>
                                      <a:srgbClr val="C4C4C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700" i="1" smtClean="0">
                                    <a:solidFill>
                                      <a:srgbClr val="C4C4C4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pt-BR" sz="700" i="1" smtClean="0">
                                    <a:solidFill>
                                      <a:srgbClr val="C4C4C4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700" i="1" smtClean="0">
                                    <a:solidFill>
                                      <a:srgbClr val="C4C4C4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sz="700" i="1" smtClean="0">
                                    <a:solidFill>
                                      <a:srgbClr val="C4C4C4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sz="700" dirty="0">
                    <a:solidFill>
                      <a:srgbClr val="C4C4C4"/>
                    </a:solidFill>
                  </a:endParaRPr>
                </a:p>
              </p:txBody>
            </p:sp>
          </mc:Choice>
          <mc:Fallback xmlns="">
            <p:sp>
              <p:nvSpPr>
                <p:cNvPr id="160" name="TextBox 1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9547" y="1182029"/>
                  <a:ext cx="1115122" cy="29431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131250" r="-17486" b="-193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1" name="TextBox 160"/>
          <p:cNvSpPr txBox="1"/>
          <p:nvPr/>
        </p:nvSpPr>
        <p:spPr>
          <a:xfrm>
            <a:off x="6590371" y="3149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7240291" y="2946409"/>
            <a:ext cx="18322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7ACC43"/>
                </a:solidFill>
                <a:latin typeface="PT Sans Narrow" panose="020B0506020203020204" pitchFamily="34" charset="0"/>
              </a:rPr>
              <a:t>Tutoring </a:t>
            </a:r>
            <a:endParaRPr lang="en-US" sz="3200" dirty="0" smtClean="0">
              <a:solidFill>
                <a:srgbClr val="7ACC43"/>
              </a:solidFill>
              <a:latin typeface="PT Sans Narrow" panose="020B0506020203020204" pitchFamily="34" charset="0"/>
            </a:endParaRPr>
          </a:p>
          <a:p>
            <a:pPr algn="ctr"/>
            <a:r>
              <a:rPr lang="en-US" sz="3200" dirty="0" smtClean="0">
                <a:solidFill>
                  <a:srgbClr val="7ACC43"/>
                </a:solidFill>
                <a:latin typeface="PT Sans Narrow" panose="020B0506020203020204" pitchFamily="34" charset="0"/>
              </a:rPr>
              <a:t>&amp; </a:t>
            </a:r>
            <a:r>
              <a:rPr lang="en-US" sz="3200" dirty="0" smtClean="0">
                <a:solidFill>
                  <a:srgbClr val="7ACC43"/>
                </a:solidFill>
                <a:latin typeface="PT Sans Narrow" panose="020B0506020203020204" pitchFamily="34" charset="0"/>
              </a:rPr>
              <a:t>Coaching</a:t>
            </a:r>
            <a:endParaRPr lang="en-US" sz="3200" dirty="0">
              <a:solidFill>
                <a:srgbClr val="7ACC43"/>
              </a:solidFill>
              <a:latin typeface="PT Sans Narrow" panose="020B0506020203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 rot="961776">
            <a:off x="6229869" y="4868083"/>
            <a:ext cx="572744" cy="935214"/>
            <a:chOff x="2732442" y="378621"/>
            <a:chExt cx="789375" cy="1374875"/>
          </a:xfrm>
        </p:grpSpPr>
        <p:sp>
          <p:nvSpPr>
            <p:cNvPr id="2" name="Oval 1"/>
            <p:cNvSpPr/>
            <p:nvPr/>
          </p:nvSpPr>
          <p:spPr>
            <a:xfrm rot="1972520">
              <a:off x="2732442" y="753035"/>
              <a:ext cx="548640" cy="1000461"/>
            </a:xfrm>
            <a:prstGeom prst="ellipse">
              <a:avLst/>
            </a:prstGeom>
            <a:solidFill>
              <a:srgbClr val="C4C4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/>
            <p:cNvSpPr/>
            <p:nvPr/>
          </p:nvSpPr>
          <p:spPr>
            <a:xfrm>
              <a:off x="3006762" y="378621"/>
              <a:ext cx="515055" cy="515055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C4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560210" y="6193770"/>
            <a:ext cx="16738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7ACC43"/>
                </a:solidFill>
                <a:latin typeface="PT Sans Narrow" panose="020B0506020203020204" pitchFamily="34" charset="0"/>
              </a:rPr>
              <a:t>Micro-jobs</a:t>
            </a:r>
            <a:endParaRPr lang="en-US" sz="3200" dirty="0">
              <a:solidFill>
                <a:srgbClr val="7ACC43"/>
              </a:solidFill>
              <a:latin typeface="PT Sans Narrow" panose="020B050602020302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524398" y="1533346"/>
            <a:ext cx="45719" cy="94500"/>
          </a:xfrm>
          <a:prstGeom prst="rect">
            <a:avLst/>
          </a:prstGeom>
          <a:solidFill>
            <a:srgbClr val="C4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968393" y="2047858"/>
            <a:ext cx="808618" cy="911578"/>
            <a:chOff x="466163" y="904671"/>
            <a:chExt cx="808618" cy="91157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893305" y="904671"/>
              <a:ext cx="381476" cy="0"/>
            </a:xfrm>
            <a:prstGeom prst="line">
              <a:avLst/>
            </a:prstGeom>
            <a:ln w="38100">
              <a:solidFill>
                <a:srgbClr val="C4C4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466163" y="904671"/>
              <a:ext cx="1793" cy="911578"/>
            </a:xfrm>
            <a:prstGeom prst="line">
              <a:avLst/>
            </a:prstGeom>
            <a:ln w="38100">
              <a:solidFill>
                <a:srgbClr val="C4C4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1257195" y="904671"/>
              <a:ext cx="1793" cy="911578"/>
            </a:xfrm>
            <a:prstGeom prst="line">
              <a:avLst/>
            </a:prstGeom>
            <a:ln w="38100">
              <a:solidFill>
                <a:srgbClr val="C4C4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Oval 38"/>
          <p:cNvSpPr/>
          <p:nvPr/>
        </p:nvSpPr>
        <p:spPr>
          <a:xfrm>
            <a:off x="2452915" y="1622316"/>
            <a:ext cx="181429" cy="18142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lowchart: Manual Operation 36"/>
          <p:cNvSpPr/>
          <p:nvPr/>
        </p:nvSpPr>
        <p:spPr>
          <a:xfrm>
            <a:off x="2456544" y="1731014"/>
            <a:ext cx="174171" cy="291333"/>
          </a:xfrm>
          <a:prstGeom prst="flowChartManualOperation">
            <a:avLst/>
          </a:prstGeom>
          <a:solidFill>
            <a:schemeClr val="bg1">
              <a:lumMod val="95000"/>
            </a:schemeClr>
          </a:solidFill>
          <a:ln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miley Face 46"/>
          <p:cNvSpPr/>
          <p:nvPr/>
        </p:nvSpPr>
        <p:spPr>
          <a:xfrm>
            <a:off x="2505659" y="1768141"/>
            <a:ext cx="95753" cy="95753"/>
          </a:xfrm>
          <a:prstGeom prst="smileyFac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1952174" y="1588665"/>
            <a:ext cx="459993" cy="477824"/>
            <a:chOff x="432264" y="904671"/>
            <a:chExt cx="862941" cy="911578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432264" y="904671"/>
              <a:ext cx="862941" cy="0"/>
            </a:xfrm>
            <a:prstGeom prst="line">
              <a:avLst/>
            </a:prstGeom>
            <a:ln w="38100">
              <a:solidFill>
                <a:srgbClr val="C4C4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466163" y="904671"/>
              <a:ext cx="1793" cy="911578"/>
            </a:xfrm>
            <a:prstGeom prst="line">
              <a:avLst/>
            </a:prstGeom>
            <a:ln w="38100">
              <a:solidFill>
                <a:srgbClr val="C4C4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1257195" y="904671"/>
              <a:ext cx="1793" cy="911578"/>
            </a:xfrm>
            <a:prstGeom prst="line">
              <a:avLst/>
            </a:prstGeom>
            <a:ln w="38100">
              <a:solidFill>
                <a:srgbClr val="C4C4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Flowchart: Manual Operation 43"/>
          <p:cNvSpPr/>
          <p:nvPr/>
        </p:nvSpPr>
        <p:spPr>
          <a:xfrm>
            <a:off x="2543629" y="1687474"/>
            <a:ext cx="174171" cy="334874"/>
          </a:xfrm>
          <a:prstGeom prst="flowChartManualOperation">
            <a:avLst/>
          </a:prstGeom>
          <a:solidFill>
            <a:schemeClr val="bg1">
              <a:lumMod val="95000"/>
            </a:schemeClr>
          </a:solidFill>
          <a:ln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miley Face 40"/>
          <p:cNvSpPr/>
          <p:nvPr/>
        </p:nvSpPr>
        <p:spPr>
          <a:xfrm>
            <a:off x="2575741" y="1768142"/>
            <a:ext cx="95753" cy="95753"/>
          </a:xfrm>
          <a:prstGeom prst="smileyFac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2105968" y="2965132"/>
            <a:ext cx="21745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7ACC43"/>
                </a:solidFill>
                <a:latin typeface="PT Sans Narrow" panose="020B0506020203020204" pitchFamily="34" charset="0"/>
              </a:rPr>
              <a:t>Part-time</a:t>
            </a:r>
            <a:r>
              <a:rPr lang="en-US" sz="3200" dirty="0">
                <a:solidFill>
                  <a:srgbClr val="7ACC43"/>
                </a:solidFill>
                <a:latin typeface="PT Sans Narrow" panose="020B0506020203020204" pitchFamily="34" charset="0"/>
              </a:rPr>
              <a:t> </a:t>
            </a:r>
            <a:r>
              <a:rPr lang="en-US" sz="3200" dirty="0" smtClean="0">
                <a:solidFill>
                  <a:srgbClr val="7ACC43"/>
                </a:solidFill>
                <a:latin typeface="PT Sans Narrow" panose="020B0506020203020204" pitchFamily="34" charset="0"/>
              </a:rPr>
              <a:t>jobs</a:t>
            </a:r>
          </a:p>
          <a:p>
            <a:r>
              <a:rPr lang="en-US" sz="3200" dirty="0" smtClean="0">
                <a:solidFill>
                  <a:srgbClr val="7ACC43"/>
                </a:solidFill>
                <a:latin typeface="PT Sans Narrow" panose="020B0506020203020204" pitchFamily="34" charset="0"/>
              </a:rPr>
              <a:t>&amp; Internships</a:t>
            </a:r>
            <a:endParaRPr lang="en-US" sz="3200" dirty="0">
              <a:solidFill>
                <a:srgbClr val="7ACC43"/>
              </a:solidFill>
              <a:latin typeface="PT Sans Narrow" panose="020B0506020203020204" pitchFamily="34" charset="0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11244930" y="-195941"/>
            <a:ext cx="0" cy="6234745"/>
          </a:xfrm>
          <a:prstGeom prst="line">
            <a:avLst/>
          </a:prstGeom>
          <a:ln w="127000">
            <a:solidFill>
              <a:srgbClr val="7ACC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88458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3.7037E-7 L -0.09375 3.7037E-7 C -0.13568 3.7037E-7 -0.18737 -0.11528 -0.18737 -0.2088 L -0.18737 -0.41736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75" y="-2088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07407E-6 L -0.09375 4.07407E-6 C -0.13568 4.07407E-6 -0.18737 -0.11528 -0.18737 -0.2088 L -0.18737 -0.41737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75" y="-2088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737 -0.41737 L -0.18737 -0.17176 C -0.18737 -0.06158 -0.25951 0.075 -0.31797 0.075 L -0.44831 0.075 " pathEditMode="relative" rAng="0" ptsTypes="AAAA">
                                      <p:cBhvr>
                                        <p:cTn id="2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47" y="2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31 0.075 L -0.55208 0.075 C -0.59857 0.075 -0.65573 -0.05834 -0.65573 -0.16644 L -0.65573 -0.40764 " pathEditMode="relative" rAng="0" ptsTypes="AAAA">
                                      <p:cBhvr>
                                        <p:cTn id="4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78" y="-24144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/>
      <p:bldP spid="29" grpId="0"/>
      <p:bldP spid="40" grpId="0" animBg="1"/>
      <p:bldP spid="39" grpId="0" animBg="1"/>
      <p:bldP spid="37" grpId="0" animBg="1"/>
      <p:bldP spid="47" grpId="0" animBg="1"/>
      <p:bldP spid="44" grpId="0" animBg="1"/>
      <p:bldP spid="41" grpId="0" animBg="1"/>
      <p:bldP spid="4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/>
          <p:cNvCxnSpPr/>
          <p:nvPr/>
        </p:nvCxnSpPr>
        <p:spPr>
          <a:xfrm flipV="1">
            <a:off x="11244930" y="5527040"/>
            <a:ext cx="0" cy="1635760"/>
          </a:xfrm>
          <a:prstGeom prst="line">
            <a:avLst/>
          </a:prstGeom>
          <a:ln w="127000">
            <a:solidFill>
              <a:srgbClr val="7ACC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5100758" y="3032709"/>
            <a:ext cx="2144485" cy="2128135"/>
            <a:chOff x="3940629" y="3938492"/>
            <a:chExt cx="2144485" cy="212813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3940629" y="4757688"/>
              <a:ext cx="2144485" cy="15775"/>
            </a:xfrm>
            <a:prstGeom prst="line">
              <a:avLst/>
            </a:prstGeom>
            <a:ln w="57150">
              <a:solidFill>
                <a:srgbClr val="C4C4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/>
            <p:cNvGrpSpPr/>
            <p:nvPr/>
          </p:nvGrpSpPr>
          <p:grpSpPr>
            <a:xfrm>
              <a:off x="4196443" y="4756362"/>
              <a:ext cx="1632857" cy="1310265"/>
              <a:chOff x="4223657" y="4938135"/>
              <a:chExt cx="1632857" cy="974766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>
                <a:off x="4223657" y="4938135"/>
                <a:ext cx="0" cy="974766"/>
              </a:xfrm>
              <a:prstGeom prst="line">
                <a:avLst/>
              </a:prstGeom>
              <a:ln w="57150">
                <a:solidFill>
                  <a:srgbClr val="C4C4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5856514" y="4938135"/>
                <a:ext cx="0" cy="974766"/>
              </a:xfrm>
              <a:prstGeom prst="line">
                <a:avLst/>
              </a:prstGeom>
              <a:ln w="57150">
                <a:solidFill>
                  <a:srgbClr val="C4C4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/>
            <p:cNvGrpSpPr/>
            <p:nvPr/>
          </p:nvGrpSpPr>
          <p:grpSpPr>
            <a:xfrm>
              <a:off x="4343400" y="3938492"/>
              <a:ext cx="979714" cy="801400"/>
              <a:chOff x="4343400" y="3938492"/>
              <a:chExt cx="979714" cy="80140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4343400" y="3938492"/>
                <a:ext cx="979714" cy="6290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571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4833257" y="4599507"/>
                <a:ext cx="0" cy="140385"/>
              </a:xfrm>
              <a:prstGeom prst="line">
                <a:avLst/>
              </a:prstGeom>
              <a:ln w="6985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4577443" y="4718120"/>
                <a:ext cx="511628" cy="0"/>
              </a:xfrm>
              <a:prstGeom prst="line">
                <a:avLst/>
              </a:prstGeom>
              <a:ln w="5080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Rectangle 50"/>
              <p:cNvSpPr/>
              <p:nvPr/>
            </p:nvSpPr>
            <p:spPr>
              <a:xfrm>
                <a:off x="4371975" y="4438650"/>
                <a:ext cx="922020" cy="10287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0752" y="4117156"/>
                <a:ext cx="373381" cy="361105"/>
              </a:xfrm>
              <a:prstGeom prst="rect">
                <a:avLst/>
              </a:prstGeom>
            </p:spPr>
          </p:pic>
          <p:sp>
            <p:nvSpPr>
              <p:cNvPr id="52" name="Cloud 51"/>
              <p:cNvSpPr/>
              <p:nvPr/>
            </p:nvSpPr>
            <p:spPr>
              <a:xfrm>
                <a:off x="4921703" y="4031431"/>
                <a:ext cx="243840" cy="171450"/>
              </a:xfrm>
              <a:prstGeom prst="cloud">
                <a:avLst/>
              </a:prstGeom>
              <a:solidFill>
                <a:srgbClr val="FFFFFF"/>
              </a:solidFill>
              <a:ln w="6350">
                <a:solidFill>
                  <a:srgbClr val="C4C4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4371975" y="4488284"/>
                <a:ext cx="922020" cy="53236"/>
              </a:xfrm>
              <a:prstGeom prst="rect">
                <a:avLst/>
              </a:prstGeom>
              <a:solidFill>
                <a:srgbClr val="989898">
                  <a:alpha val="3686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Teardrop 54"/>
              <p:cNvSpPr/>
              <p:nvPr/>
            </p:nvSpPr>
            <p:spPr>
              <a:xfrm flipH="1" flipV="1">
                <a:off x="4390752" y="4492042"/>
                <a:ext cx="45719" cy="45719"/>
              </a:xfrm>
              <a:prstGeom prst="teardrop">
                <a:avLst/>
              </a:prstGeom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convex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L-Shape 59"/>
              <p:cNvSpPr/>
              <p:nvPr/>
            </p:nvSpPr>
            <p:spPr>
              <a:xfrm flipH="1" flipV="1">
                <a:off x="4466952" y="4492042"/>
                <a:ext cx="45719" cy="45719"/>
              </a:xfrm>
              <a:prstGeom prst="corner">
                <a:avLst/>
              </a:prstGeom>
              <a:solidFill>
                <a:srgbClr val="8CAA2C"/>
              </a:solidFill>
              <a:ln>
                <a:noFill/>
              </a:ln>
              <a:effectLst>
                <a:softEdge rad="63500"/>
              </a:effectLst>
              <a:scene3d>
                <a:camera prst="orthographicFront"/>
                <a:lightRig rig="threePt" dir="t"/>
              </a:scene3d>
              <a:sp3d>
                <a:bevelT prst="convex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Flowchart: Multidocument 60"/>
              <p:cNvSpPr/>
              <p:nvPr/>
            </p:nvSpPr>
            <p:spPr>
              <a:xfrm flipH="1" flipV="1">
                <a:off x="4541246" y="4491991"/>
                <a:ext cx="45719" cy="45719"/>
              </a:xfrm>
              <a:prstGeom prst="flowChartMultidocumen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softEdge rad="63500"/>
              </a:effectLst>
              <a:scene3d>
                <a:camera prst="orthographicFront"/>
                <a:lightRig rig="threePt" dir="t"/>
              </a:scene3d>
              <a:sp3d>
                <a:bevelT prst="convex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10780803" y="2906513"/>
            <a:ext cx="928253" cy="2254331"/>
            <a:chOff x="11263747" y="3551039"/>
            <a:chExt cx="928253" cy="225433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3747" y="3551039"/>
              <a:ext cx="928253" cy="2254331"/>
            </a:xfrm>
            <a:prstGeom prst="rect">
              <a:avLst/>
            </a:prstGeom>
          </p:spPr>
        </p:pic>
        <p:grpSp>
          <p:nvGrpSpPr>
            <p:cNvPr id="22" name="Group 21"/>
            <p:cNvGrpSpPr/>
            <p:nvPr/>
          </p:nvGrpSpPr>
          <p:grpSpPr>
            <a:xfrm>
              <a:off x="11644603" y="4342319"/>
              <a:ext cx="203863" cy="880171"/>
              <a:chOff x="4967411" y="1028566"/>
              <a:chExt cx="391886" cy="1691953"/>
            </a:xfrm>
          </p:grpSpPr>
          <p:sp>
            <p:nvSpPr>
              <p:cNvPr id="23" name="Isosceles Triangle 22"/>
              <p:cNvSpPr/>
              <p:nvPr/>
            </p:nvSpPr>
            <p:spPr>
              <a:xfrm rot="10800000">
                <a:off x="4967411" y="1028566"/>
                <a:ext cx="391886" cy="326572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Isosceles Triangle 23"/>
              <p:cNvSpPr/>
              <p:nvPr/>
            </p:nvSpPr>
            <p:spPr>
              <a:xfrm rot="10800000">
                <a:off x="4967411" y="2393947"/>
                <a:ext cx="391886" cy="326572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Isosceles Triangle 24"/>
              <p:cNvSpPr/>
              <p:nvPr/>
            </p:nvSpPr>
            <p:spPr>
              <a:xfrm rot="10800000" flipV="1">
                <a:off x="4967411" y="1032587"/>
                <a:ext cx="391886" cy="1361360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59" name="Straight Connector 58"/>
          <p:cNvCxnSpPr/>
          <p:nvPr/>
        </p:nvCxnSpPr>
        <p:spPr>
          <a:xfrm flipH="1">
            <a:off x="6675120" y="5592013"/>
            <a:ext cx="4588472" cy="0"/>
          </a:xfrm>
          <a:prstGeom prst="line">
            <a:avLst/>
          </a:prstGeom>
          <a:ln w="127000">
            <a:solidFill>
              <a:srgbClr val="7ACC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37964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44444E-6 L -0.36485 -0.00231 " pathEditMode="relative" rAng="0" ptsTypes="AA">
                                      <p:cBhvr>
                                        <p:cTn id="14" dur="1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42" y="-11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9825</TotalTime>
  <Words>481</Words>
  <Application>Microsoft Office PowerPoint</Application>
  <PresentationFormat>Widescreen</PresentationFormat>
  <Paragraphs>250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8" baseType="lpstr">
      <vt:lpstr>Adobe Gothic Std B</vt:lpstr>
      <vt:lpstr>Acorn</vt:lpstr>
      <vt:lpstr>Arial</vt:lpstr>
      <vt:lpstr>Avengeance Mightiest Avenger</vt:lpstr>
      <vt:lpstr>Broadway</vt:lpstr>
      <vt:lpstr>Calibri</vt:lpstr>
      <vt:lpstr>Calibri Light</vt:lpstr>
      <vt:lpstr>Cambria Math</vt:lpstr>
      <vt:lpstr>College Condensed</vt:lpstr>
      <vt:lpstr>Eraser</vt:lpstr>
      <vt:lpstr>Gotham Bold</vt:lpstr>
      <vt:lpstr>Goudy Stout</vt:lpstr>
      <vt:lpstr>PT Sans Narrow</vt:lpstr>
      <vt:lpstr>Sawasdee</vt:lpstr>
      <vt:lpstr>Segoe UI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Vivek Raghuram</dc:creator>
  <cp:lastModifiedBy>Vivek Raghuram</cp:lastModifiedBy>
  <cp:revision>79</cp:revision>
  <dcterms:created xsi:type="dcterms:W3CDTF">2013-02-11T17:07:49Z</dcterms:created>
  <dcterms:modified xsi:type="dcterms:W3CDTF">2013-03-01T18:08:25Z</dcterms:modified>
</cp:coreProperties>
</file>